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3"/>
  </p:notesMasterIdLst>
  <p:sldIdLst>
    <p:sldId id="256" r:id="rId3"/>
    <p:sldId id="500" r:id="rId4"/>
    <p:sldId id="503" r:id="rId5"/>
    <p:sldId id="505" r:id="rId6"/>
    <p:sldId id="510" r:id="rId7"/>
    <p:sldId id="545" r:id="rId8"/>
    <p:sldId id="514" r:id="rId9"/>
    <p:sldId id="515" r:id="rId10"/>
    <p:sldId id="543" r:id="rId11"/>
    <p:sldId id="50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77"/>
    <p:restoredTop sz="67042" autoAdjust="0"/>
  </p:normalViewPr>
  <p:slideViewPr>
    <p:cSldViewPr snapToGrid="0">
      <p:cViewPr varScale="1">
        <p:scale>
          <a:sx n="80" d="100"/>
          <a:sy n="80" d="100"/>
        </p:scale>
        <p:origin x="1312" y="192"/>
      </p:cViewPr>
      <p:guideLst/>
    </p:cSldViewPr>
  </p:slideViewPr>
  <p:outlineViewPr>
    <p:cViewPr>
      <p:scale>
        <a:sx n="33" d="100"/>
        <a:sy n="33" d="100"/>
      </p:scale>
      <p:origin x="0" y="-5624"/>
    </p:cViewPr>
  </p:outlineViewPr>
  <p:notesTextViewPr>
    <p:cViewPr>
      <p:scale>
        <a:sx n="105" d="100"/>
        <a:sy n="105" d="100"/>
      </p:scale>
      <p:origin x="0" y="0"/>
    </p:cViewPr>
  </p:notesTextViewPr>
  <p:sorterViewPr>
    <p:cViewPr>
      <p:scale>
        <a:sx n="80" d="100"/>
        <a:sy n="80" d="100"/>
      </p:scale>
      <p:origin x="0" y="0"/>
    </p:cViewPr>
  </p:sorterViewPr>
  <p:notesViewPr>
    <p:cSldViewPr snapToGrid="0">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1A4E9-C808-45ED-9277-6BB952468FC4}" type="datetimeFigureOut">
              <a:rPr lang="en-US" smtClean="0"/>
              <a:t>10/4/24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A53398-49F7-41F5-9416-DCCEB6C079E6}" type="slidenum">
              <a:rPr lang="en-US" smtClean="0"/>
              <a:t>‹#›</a:t>
            </a:fld>
            <a:endParaRPr lang="en-US"/>
          </a:p>
        </p:txBody>
      </p:sp>
    </p:spTree>
    <p:extLst>
      <p:ext uri="{BB962C8B-B14F-4D97-AF65-F5344CB8AC3E}">
        <p14:creationId xmlns:p14="http://schemas.microsoft.com/office/powerpoint/2010/main" val="252516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guys, I am Aryan, a junior researcher under Mayfield Lab and my presentation is on the Dysregulation of the SLC1A3 gene in Alcohol Use Disorder or AUD and its associated behaviors in mice models.</a:t>
            </a:r>
          </a:p>
        </p:txBody>
      </p:sp>
      <p:sp>
        <p:nvSpPr>
          <p:cNvPr id="4" name="Slide Number Placeholder 3"/>
          <p:cNvSpPr>
            <a:spLocks noGrp="1"/>
          </p:cNvSpPr>
          <p:nvPr>
            <p:ph type="sldNum" sz="quarter" idx="5"/>
          </p:nvPr>
        </p:nvSpPr>
        <p:spPr/>
        <p:txBody>
          <a:bodyPr/>
          <a:lstStyle/>
          <a:p>
            <a:fld id="{89A53398-49F7-41F5-9416-DCCEB6C079E6}" type="slidenum">
              <a:rPr lang="en-US" smtClean="0"/>
              <a:t>1</a:t>
            </a:fld>
            <a:endParaRPr lang="en-US"/>
          </a:p>
        </p:txBody>
      </p:sp>
    </p:spTree>
    <p:extLst>
      <p:ext uri="{BB962C8B-B14F-4D97-AF65-F5344CB8AC3E}">
        <p14:creationId xmlns:p14="http://schemas.microsoft.com/office/powerpoint/2010/main" val="2247793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I would like to thank all of the individuals who contributed to this work. The research presented here would not have been possible without the hard work and dedication of the Mayfield Lab. A special thanks to Riccardo </a:t>
            </a:r>
            <a:r>
              <a:rPr lang="en-US" sz="2400" dirty="0" err="1"/>
              <a:t>Barchiesi</a:t>
            </a:r>
            <a:r>
              <a:rPr lang="en-US" sz="2400" dirty="0"/>
              <a:t> for spearheading this research experiment and providing me invaluable experiences and support. Thank you all for your attention!"</a:t>
            </a:r>
          </a:p>
          <a:p>
            <a:endParaRPr lang="en-US" sz="2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25D2E7-3051-4524-A0FC-D0192D36DB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6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begin by addressing a significant global health concern: alcohol use and its widespread impact. Alcohol use contributes to about 5% of the global burden of disease and injury, which is around 2.4 million deaths. A major contributor to this burden is AUD, which affects about 11% of the U.S. population. This model displays the </a:t>
            </a:r>
            <a:r>
              <a:rPr lang="en-US" b="0" i="0" dirty="0">
                <a:solidFill>
                  <a:srgbClr val="5B5B5B"/>
                </a:solidFill>
                <a:effectLst/>
                <a:latin typeface="Playfair Display" pitchFamily="2" charset="77"/>
              </a:rPr>
              <a:t>population with AUD in the world.</a:t>
            </a:r>
          </a:p>
          <a:p>
            <a:br>
              <a:rPr lang="en-US" sz="1200" dirty="0"/>
            </a:br>
            <a:r>
              <a:rPr lang="en-US" sz="1200" dirty="0"/>
              <a:t>AUD is a medical condition in which people continue to drink despite facing serious negative consequences, also known as compulsivity. The DSM-5 is a system used to diagnose mental health condition. Their criteria for AUD focuses more on the behavioral patterns associated with alcohol consumption rather than just the quantity of alcohol consumed, highlighting that these behaviors are not simply habits, but are reflections of persistent neuroadaptations in brain structures that control motivated behavior.</a:t>
            </a:r>
          </a:p>
          <a:p>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25D2E7-3051-4524-A0FC-D0192D36DB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028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Moving on to how alcohol affects the brain at the molecular level, one key mechanism is the disruption of glutamate homeostasis. Glutamate is the primary excitatory neurotransmitter in the brain, and maintaining its balance is crucial for proper functioning. The two main glutamate transporters are SLC1A2 and SLC1A3 or GLAST. Despite playing a similar role in clearing excess glutamate from the synapse, SLC1A2 is the more abundant transporter. Disruption of glutamate homeostasis is seen through chronic alcohol exposure which leads to elevated glutamate levels meaning that SLC1A2 expression is sensitive to alcohol as well as other substances like cocaine, nicotine, and amphetamines. Therefore, SLC1A2 has been a target in reversing this imbalance by enhancing protein production. However, in our lab we see GLAST being dysregulated more than its big brother.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25D2E7-3051-4524-A0FC-D0192D36DB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242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Now, let's focus on the previous studies validating GLAST’s response across different experiments. GLAST has been frequently downregulated in astrocytes rich cells using EOD-2BC paradigm, while a CIE paradigm included both astrocytes and bulk tissue responses. Another CIE experiment, revealed GLAST levels returning to normal after 72 hours. </a:t>
            </a:r>
          </a:p>
          <a:p>
            <a:endParaRPr lang="en-GB" sz="1600" dirty="0"/>
          </a:p>
          <a:p>
            <a:r>
              <a:rPr lang="en-GB" sz="1600" dirty="0"/>
              <a:t>On the contrary, GLAST has been upregulated in astrocyte and microglia rich cells from alcohol dependent humans. And lastly, Nihal Salem, a postdoc in my Mayfield Lab has recently identified an astrocyte co-expression module that is upregulated after CIE. This is important because it reveals a cluster of genes working in concert to regulate glutamate homeostasis. Finally, I will walk you through a set of validation experiments we conducted using a viral vector to knock down GLAST expression to learn more about its role.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25D2E7-3051-4524-A0FC-D0192D36DB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0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So, here’s the first experiment examining the effects of GLAST knockdown in the dorsal medial prefrontal cortex or </a:t>
            </a:r>
            <a:r>
              <a:rPr lang="en-GB" sz="1600" dirty="0" err="1"/>
              <a:t>dmPFC</a:t>
            </a:r>
            <a:r>
              <a:rPr lang="en-GB" sz="1600" dirty="0"/>
              <a:t> on alcohol consumption. We first conducted viral vector surgeries to knock down GLAST on the first week led by a recovery phase of 2 weeks. On the 4</a:t>
            </a:r>
            <a:r>
              <a:rPr lang="en-GB" sz="1600" baseline="30000" dirty="0"/>
              <a:t>th</a:t>
            </a:r>
            <a:r>
              <a:rPr lang="en-GB" sz="1600" dirty="0"/>
              <a:t> week, we placed the KD group of 10 mice, alongside 10 scrambled controls through a 15% ethanol EOD-2BC paradigm. An Every other Day 2 bottle choice or EOD-2BC is a paradigm in which animals are presented with two bottles, one containing alcohol and the other with water, which allows us to measure voluntary consumption and its preferences. </a:t>
            </a:r>
            <a:br>
              <a:rPr lang="en-GB" sz="1600" dirty="0"/>
            </a:br>
            <a:br>
              <a:rPr lang="en-GB" sz="1600" dirty="0"/>
            </a:br>
            <a:r>
              <a:rPr lang="en-GB" sz="1600" dirty="0"/>
              <a:t>After the final week of drinking, we observed that the KD animals had a small but stable increase in alcohol consumption (A). Although this increase wasn’t statistically significant, it was present at a trend level. The KD animals also had a higher preference for alcohol (B), leading to a similar effect on the cumulative ethanol consumption (D).</a:t>
            </a:r>
          </a:p>
          <a:p>
            <a:endParaRPr lang="en-GB" sz="1600" dirty="0"/>
          </a:p>
          <a:p>
            <a:r>
              <a:rPr lang="en-GB" sz="1600" dirty="0"/>
              <a:t>This urged us to explore GLAST’s influence on compulsive-like drinking behaviour. To test this, we added a quinine, a bitter </a:t>
            </a:r>
            <a:r>
              <a:rPr lang="en-GB" sz="1600" dirty="0" err="1"/>
              <a:t>tastant</a:t>
            </a:r>
            <a:r>
              <a:rPr lang="en-GB" sz="1600" dirty="0"/>
              <a:t> between weeks 12 to 14. Rodents typically avoid this bitter </a:t>
            </a:r>
            <a:r>
              <a:rPr lang="en-GB" sz="1600" dirty="0" err="1"/>
              <a:t>tastant</a:t>
            </a:r>
            <a:r>
              <a:rPr lang="en-GB" sz="1600" dirty="0"/>
              <a:t>, reducing their alcohol consumption. Animals that resist this reduction are considered to show compulsive-like drinking behaviour. In our experiment, the KD animals shown with the lighter </a:t>
            </a:r>
            <a:r>
              <a:rPr lang="en-GB" sz="1600" dirty="0" err="1"/>
              <a:t>color</a:t>
            </a:r>
            <a:r>
              <a:rPr lang="en-GB" sz="1600" dirty="0"/>
              <a:t> (F) resulted in a maintenance of their small increase in intake, despite not seeing any resistance to the quinine. This suggests that while their intake was slightly higher, it wasn’t driven by compulsive-like behaviour, hinting that GLAST might regulate alcohol consumption in a different 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25D2E7-3051-4524-A0FC-D0192D36DB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211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To dig deeper into the relationship between GLAST expression and alcohol consumption, we performed qPCR to measure expression levels to validate our viral construct, specifically on the prelimbic (PL) cortices which is involved in controlling motivated behaviour. As seen in figure A, our viral vector successfully knocked down GLAST, however through figure C, we can observe that there wasn’t any compensatory changes in SLC1A2 expression, meaning that despite the strong downregulation of GLAST, SLC1A2 levels remained unaffected.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Next, we looked at the correlation between GLAST expression and cumulative alcohol intake in figure E and F. What see is a robust inverse correlation. The lower the GLAST expression, the more the mice drank. This suggests that GLAST expression in the PL plays a clear role in regulating drinking behaviour. </a:t>
            </a:r>
          </a:p>
          <a:p>
            <a:endParaRPr lang="en-GB"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25D2E7-3051-4524-A0FC-D0192D36DB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277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Next, we moved forward with two experiments. The first was essentially a replication of the previous study, but with the addition of behavioural assessments before drinking. These behavioural experiments included elevated plus maze (EPM) to measure anxiety-like behaviour and locomotion for control behaviours. EPM is a behavioural test consisting of four arms, two of which are open (without walls) and two are closed (with walls). The open arms represent anxiety-inducing environment, </a:t>
            </a:r>
            <a:r>
              <a:rPr lang="en-GB" sz="1600" dirty="0" err="1"/>
              <a:t>mimicing</a:t>
            </a:r>
            <a:r>
              <a:rPr lang="en-GB" sz="1600" dirty="0"/>
              <a:t> an exposed environment, while the closed arms offers a sense of safety.  In our EPM experiment, we didn’t observe any significant effects, however, there was a slight trend suggesting that GLAST KD might produce an anxiolytic effect (reducing anxiety) as seen through KD animals spending more time in the open arm compared to the SCR controls.  </a:t>
            </a:r>
            <a:br>
              <a:rPr lang="en-GB" sz="1600" dirty="0"/>
            </a:br>
            <a:br>
              <a:rPr lang="en-GB" sz="1600" dirty="0"/>
            </a:br>
            <a:r>
              <a:rPr lang="en-GB" sz="1600" dirty="0"/>
              <a:t>After behavioural, we replicated the drinking experiment, in which we didn’t observe any significant effect of GLAST KD on alcohol consumption. Instead, in the right two figures, we see that the scrambled control animals drank a bit more compared to the KD animals. This result was unexpected, especially since the prior experiment also showed a small increase in alcohol intake with GLAST KD. Overall, this experiment didn’t yield strong effects on ethanol intake or anxiety, but the trends warranted further exploration.</a:t>
            </a:r>
          </a:p>
          <a:p>
            <a:endParaRPr lang="en-GB"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25D2E7-3051-4524-A0FC-D0192D36DB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463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In our last experiment, we included drinking before surgery to see whether prior exposure to alcohol alters the effect of GLAST knockdown (KD). The results on alcohol intake were underwhelming and wasn’t replicative of previous experiments trend lines as we can see on the first two figures, that both SCR and KD animals have the similar measurements.</a:t>
            </a:r>
          </a:p>
          <a:p>
            <a:endParaRPr lang="en-GB"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However, the behavioural aspect of this experiment resulted in a stronger anxiolytic effect in this batch of mice with prior alcohol exposure compared to the previous experiment. In last figure, the KD animals spend a significant more time in the open arms, meaning that the KD animals had significant reduction in anxiety-like behaviour in comparison to the SCR control mice. This suggests that prior alcohol exposure might amplify the effect of GLAST KD on anxiety-like behaviour, making the animals less anxious. </a:t>
            </a:r>
          </a:p>
          <a:p>
            <a:endParaRPr lang="en-GB" sz="1600" dirty="0"/>
          </a:p>
          <a:p>
            <a:endParaRPr lang="en-GB" sz="1600" dirty="0"/>
          </a:p>
          <a:p>
            <a:endParaRPr lang="en-GB" sz="1600" dirty="0"/>
          </a:p>
          <a:p>
            <a:endParaRPr lang="en-GB" sz="1600" dirty="0"/>
          </a:p>
          <a:p>
            <a:endParaRPr lang="en-GB" sz="16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25D2E7-3051-4524-A0FC-D0192D36DB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In summary, our data suggest that GLAST is consistently dysregulated following alcohol consumption. This dysregulation appears more pronounced than that of SLC1A2, at least in our studies. However, when we specifically knocked down GLAST, we did not observe any reliable changes in ethanol intake or preference. This lack of effect on drinking behaviour was unexpected, particularly given the robust inverse correlation between GLAST expression and cumulative alcohol intake.</a:t>
            </a:r>
          </a:p>
          <a:p>
            <a:endParaRPr lang="en-GB" sz="1600" dirty="0"/>
          </a:p>
          <a:p>
            <a:r>
              <a:rPr lang="en-GB" sz="1600" dirty="0"/>
              <a:t>One of the more surprising findings was the anxiolytic effect of GLAST knockdown. While GLAST KD does not seem to affect alcohol consumption consistently, the anxiolytic effects has, warranting further investigation. It is possible that GLAST plays a more nuanced role in regulating anxiety-like behaviours than controlling alcohol intake.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25D2E7-3051-4524-A0FC-D0192D36DB8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063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C64E-95FF-8400-C779-5A558AE7E7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91EA6B-2443-9F8F-153E-6CFD90A981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2188A0-FD8A-1403-4C63-2625247F97BD}"/>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5" name="Footer Placeholder 4">
            <a:extLst>
              <a:ext uri="{FF2B5EF4-FFF2-40B4-BE49-F238E27FC236}">
                <a16:creationId xmlns:a16="http://schemas.microsoft.com/office/drawing/2014/main" id="{8E444058-D8EA-E8CC-D9FE-74024A0604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ECAD00-1E33-1A52-B7CF-FAF24B6E64C0}"/>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3639378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F870-EB65-087B-B0EC-C32ADFB9B3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968642-D03E-17CB-C1F4-3E867B8A2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981209-880F-73E8-E762-B22B2DD25380}"/>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5" name="Footer Placeholder 4">
            <a:extLst>
              <a:ext uri="{FF2B5EF4-FFF2-40B4-BE49-F238E27FC236}">
                <a16:creationId xmlns:a16="http://schemas.microsoft.com/office/drawing/2014/main" id="{BF664ECD-87E1-75B0-C4D6-3D5ED9172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5DEB7-ED26-A019-153B-76AA5A36B927}"/>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1845344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C157AD-B733-B5EB-EC4A-9B488E374B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77A022-0886-96C8-A793-8AF051E108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A6806-A481-030D-0C8A-3F3D681562DC}"/>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5" name="Footer Placeholder 4">
            <a:extLst>
              <a:ext uri="{FF2B5EF4-FFF2-40B4-BE49-F238E27FC236}">
                <a16:creationId xmlns:a16="http://schemas.microsoft.com/office/drawing/2014/main" id="{86588C2B-8F92-5C7A-08A6-CFAAE7DC3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DE6BEF-6D48-1A0F-03CB-E8F9628C71A3}"/>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1152642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A1D7-103A-44BE-8C80-0990E951DC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42E02E8-4A32-4235-9C36-6072EDB2E8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53E3F2-36EE-404D-8305-847B3A9A0F61}"/>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5" name="Footer Placeholder 4">
            <a:extLst>
              <a:ext uri="{FF2B5EF4-FFF2-40B4-BE49-F238E27FC236}">
                <a16:creationId xmlns:a16="http://schemas.microsoft.com/office/drawing/2014/main" id="{B1CF62A6-9991-41AF-BF0E-5FE5159C44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6E7D7-FBBE-42E1-9496-672D3DCADA25}"/>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3617747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4FEC8-F17A-4ACC-90F3-34CAA78605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E0ACA3-56CB-4E1E-A51D-C9B743ABE6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D8DD40-95C6-4E19-A479-DECCA8BD0A45}"/>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5" name="Footer Placeholder 4">
            <a:extLst>
              <a:ext uri="{FF2B5EF4-FFF2-40B4-BE49-F238E27FC236}">
                <a16:creationId xmlns:a16="http://schemas.microsoft.com/office/drawing/2014/main" id="{81364B9C-9C40-4B5B-B9BA-342C961294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0F180D-2006-4B71-88F0-676B2D58B58A}"/>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1298841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C496-9F5A-4836-87C8-F4C1EFF083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F72A8CA-5305-431A-BCAA-9BA3433F15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FED583-64B3-4B45-A7A1-1A848C0A0DCA}"/>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5" name="Footer Placeholder 4">
            <a:extLst>
              <a:ext uri="{FF2B5EF4-FFF2-40B4-BE49-F238E27FC236}">
                <a16:creationId xmlns:a16="http://schemas.microsoft.com/office/drawing/2014/main" id="{29272FC3-4B33-4857-9A26-51674CB48A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9934CD-49DB-4EA6-A5A8-9927A56388F7}"/>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424269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774E-1D8E-442B-9625-B70F571724B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147ACAB-E3B5-4047-847E-D9521B7B59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AE625AB-2798-49C3-8227-A7CD3F8538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227896-8638-4724-8603-54DF752CB1BE}"/>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6" name="Footer Placeholder 5">
            <a:extLst>
              <a:ext uri="{FF2B5EF4-FFF2-40B4-BE49-F238E27FC236}">
                <a16:creationId xmlns:a16="http://schemas.microsoft.com/office/drawing/2014/main" id="{4A8B99F0-B4FB-406F-A28A-DF5842C018C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DC4F84B-6706-42AB-A9A0-640C2106C2DA}"/>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3602322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FD5C-470A-4CAB-B53B-0ADCB8FCB41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6099CA-2C56-4B6B-9B06-2051A904D4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30ECFA-4B4F-4C90-B094-91B2C9E3DE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952385C-0F04-43EA-B0CF-9F2DDA819B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992846-9DDC-4EB8-ACB3-B2BF7EC7D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15F29C-ECED-4B62-B949-B7AE6116A608}"/>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8" name="Footer Placeholder 7">
            <a:extLst>
              <a:ext uri="{FF2B5EF4-FFF2-40B4-BE49-F238E27FC236}">
                <a16:creationId xmlns:a16="http://schemas.microsoft.com/office/drawing/2014/main" id="{3035EE0E-36CC-4AC9-AB03-93578BA0E0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5372A20-0620-4734-9B65-10BA84B6AEF1}"/>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4286743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41EB-2EBC-498F-B586-3ED52D0758B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73B3A8A-74AA-4CDD-ABBF-29648CB7F85B}"/>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4" name="Footer Placeholder 3">
            <a:extLst>
              <a:ext uri="{FF2B5EF4-FFF2-40B4-BE49-F238E27FC236}">
                <a16:creationId xmlns:a16="http://schemas.microsoft.com/office/drawing/2014/main" id="{AE712499-15B9-4E6F-BC7D-22387CB921A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196FEC7-F6F1-4B10-9F96-0DE1EE34BF86}"/>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4271568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FDBBC2-7061-42E0-B14B-CE0554C0D35F}"/>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3" name="Footer Placeholder 2">
            <a:extLst>
              <a:ext uri="{FF2B5EF4-FFF2-40B4-BE49-F238E27FC236}">
                <a16:creationId xmlns:a16="http://schemas.microsoft.com/office/drawing/2014/main" id="{DD08700E-91FE-40CC-B021-2ADE988166E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80C7339-87DC-4F8E-A6C1-A9DAB7D80CEF}"/>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3175932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BB13-1F02-452C-B01C-20D24E5713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49F866-436B-41CD-86A0-9B73AC9E54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B9D797-1BFC-4B31-A25D-BEC0BD291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EC8052-52D8-4FAF-9655-BFD1BCA6D018}"/>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6" name="Footer Placeholder 5">
            <a:extLst>
              <a:ext uri="{FF2B5EF4-FFF2-40B4-BE49-F238E27FC236}">
                <a16:creationId xmlns:a16="http://schemas.microsoft.com/office/drawing/2014/main" id="{9A625541-4FAD-4AA8-A7EA-30BB4BC6622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93EBBD9-12FC-46D1-9AF7-D42782171263}"/>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327115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7AC7-33D4-EF52-EFC0-6DC33B0F1E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FD2763-4C45-81F2-A989-08428CFCC3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C7396-ED0D-1008-300D-C13706479383}"/>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5" name="Footer Placeholder 4">
            <a:extLst>
              <a:ext uri="{FF2B5EF4-FFF2-40B4-BE49-F238E27FC236}">
                <a16:creationId xmlns:a16="http://schemas.microsoft.com/office/drawing/2014/main" id="{C2E23A99-A1FA-F79F-4995-AA2812E66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EC4DE-078B-040C-20A2-A6F131FD95B3}"/>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3916719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7D535-5EDF-4A74-BA9A-D144115910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D476AC7-C89C-4BC2-B9C1-A240CABF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887673-1A6C-4D28-80AE-FC56A73D5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44C64E-6C70-48DC-92FB-D66814CE00B4}"/>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6" name="Footer Placeholder 5">
            <a:extLst>
              <a:ext uri="{FF2B5EF4-FFF2-40B4-BE49-F238E27FC236}">
                <a16:creationId xmlns:a16="http://schemas.microsoft.com/office/drawing/2014/main" id="{475F0A34-5801-4A45-B6B9-894BAA5A8B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2E6491-A282-45CA-A7C8-32789F439F8E}"/>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1474372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234E-AC2B-42CA-A0C8-84884EB248A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A6AD41-3E91-4609-8969-9DDAAD5431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878458-C3A7-4547-B0BC-2BEC0A45A534}"/>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5" name="Footer Placeholder 4">
            <a:extLst>
              <a:ext uri="{FF2B5EF4-FFF2-40B4-BE49-F238E27FC236}">
                <a16:creationId xmlns:a16="http://schemas.microsoft.com/office/drawing/2014/main" id="{36C27D49-3294-4B4C-BAB6-18FBCE9409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7CD81E-40E8-4563-910C-E92044911CC7}"/>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1538993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C56C58-C712-4F0A-91E3-B6EE010494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D93B198-E76B-4DF0-808E-F09F2D60B3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B1D7D5-CED1-4A70-ABB3-C47553D3D70B}"/>
              </a:ext>
            </a:extLst>
          </p:cNvPr>
          <p:cNvSpPr>
            <a:spLocks noGrp="1"/>
          </p:cNvSpPr>
          <p:nvPr>
            <p:ph type="dt" sz="half" idx="10"/>
          </p:nvPr>
        </p:nvSpPr>
        <p:spPr/>
        <p:txBody>
          <a:bodyPr/>
          <a:lstStyle/>
          <a:p>
            <a:fld id="{A341393A-AE36-4FD7-A672-27127299918A}" type="datetimeFigureOut">
              <a:rPr lang="en-GB" smtClean="0"/>
              <a:t>04/10/2024</a:t>
            </a:fld>
            <a:endParaRPr lang="en-GB"/>
          </a:p>
        </p:txBody>
      </p:sp>
      <p:sp>
        <p:nvSpPr>
          <p:cNvPr id="5" name="Footer Placeholder 4">
            <a:extLst>
              <a:ext uri="{FF2B5EF4-FFF2-40B4-BE49-F238E27FC236}">
                <a16:creationId xmlns:a16="http://schemas.microsoft.com/office/drawing/2014/main" id="{D14A2EB2-F071-4A09-A335-50CCE59097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02756C-80E5-4AB4-B950-735413AA3C49}"/>
              </a:ext>
            </a:extLst>
          </p:cNvPr>
          <p:cNvSpPr>
            <a:spLocks noGrp="1"/>
          </p:cNvSpPr>
          <p:nvPr>
            <p:ph type="sldNum" sz="quarter" idx="12"/>
          </p:nvPr>
        </p:nvSpPr>
        <p:spPr/>
        <p:txBody>
          <a:bodyPr/>
          <a:lstStyle/>
          <a:p>
            <a:fld id="{C12963CC-7573-493E-978B-A91AFB0AEC28}" type="slidenum">
              <a:rPr lang="en-GB" smtClean="0"/>
              <a:t>‹#›</a:t>
            </a:fld>
            <a:endParaRPr lang="en-GB"/>
          </a:p>
        </p:txBody>
      </p:sp>
    </p:spTree>
    <p:extLst>
      <p:ext uri="{BB962C8B-B14F-4D97-AF65-F5344CB8AC3E}">
        <p14:creationId xmlns:p14="http://schemas.microsoft.com/office/powerpoint/2010/main" val="229399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5D93-03EA-9968-9BC0-390118EA90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B6F9E-1D61-2EE8-12F8-F9C52B1B59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588D9B-EF09-651E-6A8E-D1D7AFF59C7D}"/>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5" name="Footer Placeholder 4">
            <a:extLst>
              <a:ext uri="{FF2B5EF4-FFF2-40B4-BE49-F238E27FC236}">
                <a16:creationId xmlns:a16="http://schemas.microsoft.com/office/drawing/2014/main" id="{E6A06945-7635-2CF6-38B2-AFA4A6732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1BCAF-DC10-8755-BAE1-9BC52424F5C6}"/>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2353248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5275-7009-25E7-1D79-EAA9CC37E6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51596-A2F7-8DFD-1248-E7E848A4C4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B15E72-6E2F-23A2-F323-A2D92ADC11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4A782E-906B-A092-BF50-5E8DAB015D3E}"/>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6" name="Footer Placeholder 5">
            <a:extLst>
              <a:ext uri="{FF2B5EF4-FFF2-40B4-BE49-F238E27FC236}">
                <a16:creationId xmlns:a16="http://schemas.microsoft.com/office/drawing/2014/main" id="{EA2084D4-7675-C372-1963-AAF807492E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43C7A-D5CC-6381-A969-277CAEA20D71}"/>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126605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F5A52-4EC7-AD49-1A38-0493BC5EA1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CAB51A-6702-3D5B-5985-8F17328C62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CCAF64-2129-5D3B-3A7F-5D975B130A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E7C7AB-4F93-DE9D-5301-AE5DD92D48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2F48EA-0E37-ACC6-CC9E-E1340BC920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BC66C4-9062-05D4-5778-6D2CEB23A261}"/>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8" name="Footer Placeholder 7">
            <a:extLst>
              <a:ext uri="{FF2B5EF4-FFF2-40B4-BE49-F238E27FC236}">
                <a16:creationId xmlns:a16="http://schemas.microsoft.com/office/drawing/2014/main" id="{FDF91457-DB66-92E7-CD2B-B3797A5F4A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857BF9-B434-F86A-53CB-6599320E19B3}"/>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3030258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BF034-7431-D12A-88AC-6C25A5A2F0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F43D55-1069-4B16-B34B-55AAA30AD39E}"/>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4" name="Footer Placeholder 3">
            <a:extLst>
              <a:ext uri="{FF2B5EF4-FFF2-40B4-BE49-F238E27FC236}">
                <a16:creationId xmlns:a16="http://schemas.microsoft.com/office/drawing/2014/main" id="{4668CB4F-92CD-439D-0D7E-0813B72407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4F8CF9-E81A-75E2-77CA-882AAB9177D6}"/>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573289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E74DC2-0C9F-D019-DA89-0ABAAE9FCFE8}"/>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3" name="Footer Placeholder 2">
            <a:extLst>
              <a:ext uri="{FF2B5EF4-FFF2-40B4-BE49-F238E27FC236}">
                <a16:creationId xmlns:a16="http://schemas.microsoft.com/office/drawing/2014/main" id="{86A79CB2-0272-C113-6538-A27B4EC850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A16F5D-C006-3A7E-B370-F8B6DCF404D5}"/>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251144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6B3B-5696-2C44-18E6-B5EF35FAAE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9AF73E-A2DE-0BFB-C756-901E30C14C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66190F-196B-9EE9-5256-02FE097F0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491E65-6623-82CB-355E-CE229F91DDD1}"/>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6" name="Footer Placeholder 5">
            <a:extLst>
              <a:ext uri="{FF2B5EF4-FFF2-40B4-BE49-F238E27FC236}">
                <a16:creationId xmlns:a16="http://schemas.microsoft.com/office/drawing/2014/main" id="{D097372B-BA78-7BD1-3A2F-93C2B1AD33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BDDE5-BA53-1216-BD3F-0BD632D60392}"/>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2047942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16CF-2F4F-9D53-E641-DFB1131B87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774DFC-CD8A-D4CE-F8C4-B6844A4682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8D8AF2-3947-7141-842F-F6457B3D8F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EB4546-1D50-8E5A-8334-FB7BF9D26267}"/>
              </a:ext>
            </a:extLst>
          </p:cNvPr>
          <p:cNvSpPr>
            <a:spLocks noGrp="1"/>
          </p:cNvSpPr>
          <p:nvPr>
            <p:ph type="dt" sz="half" idx="10"/>
          </p:nvPr>
        </p:nvSpPr>
        <p:spPr/>
        <p:txBody>
          <a:bodyPr/>
          <a:lstStyle/>
          <a:p>
            <a:fld id="{7D1D8AAA-A8A3-44AD-BD25-D7AF81CB2C45}" type="datetimeFigureOut">
              <a:rPr lang="en-US" smtClean="0"/>
              <a:t>10/4/24</a:t>
            </a:fld>
            <a:endParaRPr lang="en-US"/>
          </a:p>
        </p:txBody>
      </p:sp>
      <p:sp>
        <p:nvSpPr>
          <p:cNvPr id="6" name="Footer Placeholder 5">
            <a:extLst>
              <a:ext uri="{FF2B5EF4-FFF2-40B4-BE49-F238E27FC236}">
                <a16:creationId xmlns:a16="http://schemas.microsoft.com/office/drawing/2014/main" id="{02C8EC0A-A9AD-7889-15E4-44677B1BE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80507E-6DED-56AD-5482-99C1EEA1B6FE}"/>
              </a:ext>
            </a:extLst>
          </p:cNvPr>
          <p:cNvSpPr>
            <a:spLocks noGrp="1"/>
          </p:cNvSpPr>
          <p:nvPr>
            <p:ph type="sldNum" sz="quarter" idx="12"/>
          </p:nvPr>
        </p:nvSpPr>
        <p:spPr/>
        <p:txBody>
          <a:bodyPr/>
          <a:lstStyle/>
          <a:p>
            <a:fld id="{D7E725EF-85C6-4C45-BE10-16FBA2AE0B09}" type="slidenum">
              <a:rPr lang="en-US" smtClean="0"/>
              <a:t>‹#›</a:t>
            </a:fld>
            <a:endParaRPr lang="en-US"/>
          </a:p>
        </p:txBody>
      </p:sp>
    </p:spTree>
    <p:extLst>
      <p:ext uri="{BB962C8B-B14F-4D97-AF65-F5344CB8AC3E}">
        <p14:creationId xmlns:p14="http://schemas.microsoft.com/office/powerpoint/2010/main" val="3694314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B5CED0-AB6E-2DCF-234F-B847ABA85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934EBB-B291-4646-498E-B06D3BDBE4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D9DA2-2262-1234-197B-6DFCDA1D6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1D8AAA-A8A3-44AD-BD25-D7AF81CB2C45}" type="datetimeFigureOut">
              <a:rPr lang="en-US" smtClean="0"/>
              <a:t>10/4/24</a:t>
            </a:fld>
            <a:endParaRPr lang="en-US"/>
          </a:p>
        </p:txBody>
      </p:sp>
      <p:sp>
        <p:nvSpPr>
          <p:cNvPr id="5" name="Footer Placeholder 4">
            <a:extLst>
              <a:ext uri="{FF2B5EF4-FFF2-40B4-BE49-F238E27FC236}">
                <a16:creationId xmlns:a16="http://schemas.microsoft.com/office/drawing/2014/main" id="{4BF4E68E-CDE2-E796-16AD-B950183C03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648A719-69D4-F290-BFF1-90651AE29D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7E725EF-85C6-4C45-BE10-16FBA2AE0B09}" type="slidenum">
              <a:rPr lang="en-US" smtClean="0"/>
              <a:t>‹#›</a:t>
            </a:fld>
            <a:endParaRPr lang="en-US"/>
          </a:p>
        </p:txBody>
      </p:sp>
    </p:spTree>
    <p:extLst>
      <p:ext uri="{BB962C8B-B14F-4D97-AF65-F5344CB8AC3E}">
        <p14:creationId xmlns:p14="http://schemas.microsoft.com/office/powerpoint/2010/main" val="333635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5860FD-6898-490A-A683-764D3E4B6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C117A9F-6856-4CC6-81DF-378585053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6C72DA-21AC-4085-9411-DA90BB4A3F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1393A-AE36-4FD7-A672-27127299918A}" type="datetimeFigureOut">
              <a:rPr lang="en-GB" smtClean="0"/>
              <a:t>04/10/2024</a:t>
            </a:fld>
            <a:endParaRPr lang="en-GB"/>
          </a:p>
        </p:txBody>
      </p:sp>
      <p:sp>
        <p:nvSpPr>
          <p:cNvPr id="5" name="Footer Placeholder 4">
            <a:extLst>
              <a:ext uri="{FF2B5EF4-FFF2-40B4-BE49-F238E27FC236}">
                <a16:creationId xmlns:a16="http://schemas.microsoft.com/office/drawing/2014/main" id="{E8A8C0BC-41F3-44F2-8467-D9AD022F90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CEB102F-3229-4D95-9799-AF67B92A9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2963CC-7573-493E-978B-A91AFB0AEC28}" type="slidenum">
              <a:rPr lang="en-GB" smtClean="0"/>
              <a:t>‹#›</a:t>
            </a:fld>
            <a:endParaRPr lang="en-GB"/>
          </a:p>
        </p:txBody>
      </p:sp>
    </p:spTree>
    <p:extLst>
      <p:ext uri="{BB962C8B-B14F-4D97-AF65-F5344CB8AC3E}">
        <p14:creationId xmlns:p14="http://schemas.microsoft.com/office/powerpoint/2010/main" val="3800660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6.png"/><Relationship Id="rId7"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0BA0-4526-F2D8-ACC7-05695CEF06F4}"/>
              </a:ext>
            </a:extLst>
          </p:cNvPr>
          <p:cNvSpPr>
            <a:spLocks noGrp="1"/>
          </p:cNvSpPr>
          <p:nvPr>
            <p:ph type="ctrTitle"/>
          </p:nvPr>
        </p:nvSpPr>
        <p:spPr>
          <a:xfrm>
            <a:off x="1524000" y="1629254"/>
            <a:ext cx="9144000" cy="2387600"/>
          </a:xfrm>
        </p:spPr>
        <p:txBody>
          <a:bodyPr>
            <a:normAutofit fontScale="90000"/>
          </a:bodyPr>
          <a:lstStyle/>
          <a:p>
            <a:r>
              <a:rPr lang="en-US" dirty="0"/>
              <a:t>Dysregulation of </a:t>
            </a:r>
            <a:r>
              <a:rPr lang="en-US" i="1" dirty="0"/>
              <a:t>SLC1A3 </a:t>
            </a:r>
            <a:r>
              <a:rPr lang="en-US" dirty="0"/>
              <a:t>in AUD and alcohol-associated behaviors</a:t>
            </a:r>
          </a:p>
        </p:txBody>
      </p:sp>
      <p:sp>
        <p:nvSpPr>
          <p:cNvPr id="3" name="Subtitle 2">
            <a:extLst>
              <a:ext uri="{FF2B5EF4-FFF2-40B4-BE49-F238E27FC236}">
                <a16:creationId xmlns:a16="http://schemas.microsoft.com/office/drawing/2014/main" id="{24B0635A-AA7E-C3EC-8F63-7E6BF9BC7BAC}"/>
              </a:ext>
            </a:extLst>
          </p:cNvPr>
          <p:cNvSpPr>
            <a:spLocks noGrp="1"/>
          </p:cNvSpPr>
          <p:nvPr>
            <p:ph type="subTitle" idx="1"/>
          </p:nvPr>
        </p:nvSpPr>
        <p:spPr>
          <a:xfrm>
            <a:off x="1524000" y="4108929"/>
            <a:ext cx="9144000" cy="960023"/>
          </a:xfrm>
        </p:spPr>
        <p:txBody>
          <a:bodyPr/>
          <a:lstStyle/>
          <a:p>
            <a:r>
              <a:rPr lang="sv-SE" dirty="0"/>
              <a:t>Aryan Mangla, </a:t>
            </a:r>
            <a:r>
              <a:rPr lang="sv-SE" dirty="0" err="1"/>
              <a:t>Mayfield</a:t>
            </a:r>
            <a:r>
              <a:rPr lang="sv-SE" dirty="0"/>
              <a:t> Lab</a:t>
            </a:r>
            <a:endParaRPr lang="en-US" dirty="0"/>
          </a:p>
        </p:txBody>
      </p:sp>
      <p:pic>
        <p:nvPicPr>
          <p:cNvPr id="4" name="Picture 3" descr="A close-up of a sign&#10;&#10;Description automatically generated">
            <a:extLst>
              <a:ext uri="{FF2B5EF4-FFF2-40B4-BE49-F238E27FC236}">
                <a16:creationId xmlns:a16="http://schemas.microsoft.com/office/drawing/2014/main" id="{5CA7EF37-0AF7-B5C5-F695-DAE54130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1" y="129210"/>
            <a:ext cx="2872409" cy="515560"/>
          </a:xfrm>
          <a:prstGeom prst="rect">
            <a:avLst/>
          </a:prstGeom>
        </p:spPr>
      </p:pic>
    </p:spTree>
    <p:extLst>
      <p:ext uri="{BB962C8B-B14F-4D97-AF65-F5344CB8AC3E}">
        <p14:creationId xmlns:p14="http://schemas.microsoft.com/office/powerpoint/2010/main" val="2265164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04E8B-8553-4FEB-A1CB-347B385F0150}"/>
              </a:ext>
            </a:extLst>
          </p:cNvPr>
          <p:cNvSpPr>
            <a:spLocks noGrp="1"/>
          </p:cNvSpPr>
          <p:nvPr>
            <p:ph type="title"/>
          </p:nvPr>
        </p:nvSpPr>
        <p:spPr>
          <a:xfrm>
            <a:off x="838200" y="585216"/>
            <a:ext cx="10515600" cy="1325563"/>
          </a:xfrm>
        </p:spPr>
        <p:txBody>
          <a:bodyPr>
            <a:normAutofit/>
          </a:bodyPr>
          <a:lstStyle/>
          <a:p>
            <a:r>
              <a:rPr lang="en-GB" sz="4000" dirty="0">
                <a:solidFill>
                  <a:schemeClr val="bg1"/>
                </a:solidFill>
              </a:rPr>
              <a:t>Thank you for your attention!</a:t>
            </a:r>
          </a:p>
        </p:txBody>
      </p:sp>
      <p:grpSp>
        <p:nvGrpSpPr>
          <p:cNvPr id="7" name="Group 6">
            <a:extLst>
              <a:ext uri="{FF2B5EF4-FFF2-40B4-BE49-F238E27FC236}">
                <a16:creationId xmlns:a16="http://schemas.microsoft.com/office/drawing/2014/main" id="{70088D3A-634D-62C1-54F8-6A78D5EA9770}"/>
              </a:ext>
            </a:extLst>
          </p:cNvPr>
          <p:cNvGrpSpPr/>
          <p:nvPr/>
        </p:nvGrpSpPr>
        <p:grpSpPr>
          <a:xfrm>
            <a:off x="548639" y="2300834"/>
            <a:ext cx="5671186" cy="2962935"/>
            <a:chOff x="548639" y="2175122"/>
            <a:chExt cx="5888716" cy="3201272"/>
          </a:xfrm>
        </p:grpSpPr>
        <p:pic>
          <p:nvPicPr>
            <p:cNvPr id="4" name="Picture 3">
              <a:extLst>
                <a:ext uri="{FF2B5EF4-FFF2-40B4-BE49-F238E27FC236}">
                  <a16:creationId xmlns:a16="http://schemas.microsoft.com/office/drawing/2014/main" id="{97E8CE85-BBE1-EB95-5541-2F612B49AA53}"/>
                </a:ext>
              </a:extLst>
            </p:cNvPr>
            <p:cNvPicPr>
              <a:picLocks noChangeAspect="1"/>
            </p:cNvPicPr>
            <p:nvPr/>
          </p:nvPicPr>
          <p:blipFill rotWithShape="1">
            <a:blip r:embed="rId3"/>
            <a:srcRect l="6875" t="6130" r="24363" b="12959"/>
            <a:stretch/>
          </p:blipFill>
          <p:spPr>
            <a:xfrm>
              <a:off x="548639" y="2175122"/>
              <a:ext cx="5888716" cy="3201272"/>
            </a:xfrm>
            <a:prstGeom prst="rect">
              <a:avLst/>
            </a:prstGeom>
          </p:spPr>
        </p:pic>
        <p:sp>
          <p:nvSpPr>
            <p:cNvPr id="6" name="Rectangle 5">
              <a:extLst>
                <a:ext uri="{FF2B5EF4-FFF2-40B4-BE49-F238E27FC236}">
                  <a16:creationId xmlns:a16="http://schemas.microsoft.com/office/drawing/2014/main" id="{1CCD3A9B-9BFF-9AAC-A346-669EA8BD3425}"/>
                </a:ext>
              </a:extLst>
            </p:cNvPr>
            <p:cNvSpPr/>
            <p:nvPr/>
          </p:nvSpPr>
          <p:spPr>
            <a:xfrm>
              <a:off x="1736618" y="3889830"/>
              <a:ext cx="3541486" cy="8128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3200" b="1" dirty="0">
                  <a:solidFill>
                    <a:schemeClr val="tx1"/>
                  </a:solidFill>
                </a:rPr>
                <a:t>Mayfield Lab</a:t>
              </a:r>
              <a:endParaRPr lang="en-US" sz="3200" b="1" dirty="0">
                <a:solidFill>
                  <a:schemeClr val="tx1"/>
                </a:solidFill>
              </a:endParaRPr>
            </a:p>
          </p:txBody>
        </p:sp>
      </p:grpSp>
      <p:sp>
        <p:nvSpPr>
          <p:cNvPr id="8" name="TextBox 7">
            <a:extLst>
              <a:ext uri="{FF2B5EF4-FFF2-40B4-BE49-F238E27FC236}">
                <a16:creationId xmlns:a16="http://schemas.microsoft.com/office/drawing/2014/main" id="{6BA4BCE8-E699-0C29-59F8-5A53992F5B78}"/>
              </a:ext>
            </a:extLst>
          </p:cNvPr>
          <p:cNvSpPr txBox="1"/>
          <p:nvPr/>
        </p:nvSpPr>
        <p:spPr>
          <a:xfrm>
            <a:off x="6410014" y="2086094"/>
            <a:ext cx="2848286" cy="3724096"/>
          </a:xfrm>
          <a:prstGeom prst="rect">
            <a:avLst/>
          </a:prstGeom>
          <a:noFill/>
        </p:spPr>
        <p:txBody>
          <a:bodyPr wrap="square" rtlCol="0">
            <a:spAutoFit/>
          </a:bodyPr>
          <a:lstStyle/>
          <a:p>
            <a:r>
              <a:rPr lang="sv-SE" sz="2800" b="1" dirty="0"/>
              <a:t>Mayfield Lab</a:t>
            </a:r>
            <a:br>
              <a:rPr lang="sv-SE" sz="1600" b="1" dirty="0"/>
            </a:br>
            <a:r>
              <a:rPr lang="sv-SE" sz="1600" b="1" dirty="0"/>
              <a:t>Dayne Mayfield</a:t>
            </a:r>
            <a:br>
              <a:rPr lang="sv-SE" sz="1600" b="1" dirty="0"/>
            </a:br>
            <a:r>
              <a:rPr lang="sv-SE" sz="1600" b="1" dirty="0"/>
              <a:t>Elizabeth Osterndorff-Kahanek</a:t>
            </a:r>
          </a:p>
          <a:p>
            <a:r>
              <a:rPr lang="sv-SE" sz="1600" b="1" dirty="0"/>
              <a:t>Nihal Salem</a:t>
            </a:r>
            <a:br>
              <a:rPr lang="sv-SE" sz="1600" b="1" dirty="0"/>
            </a:br>
            <a:r>
              <a:rPr lang="sv-SE" sz="1600" b="1" dirty="0"/>
              <a:t>Marion Friske</a:t>
            </a:r>
          </a:p>
          <a:p>
            <a:r>
              <a:rPr lang="sv-SE" sz="1600" b="1" dirty="0"/>
              <a:t>Anna Warden</a:t>
            </a:r>
          </a:p>
          <a:p>
            <a:r>
              <a:rPr lang="sv-SE" sz="1600" b="1" dirty="0"/>
              <a:t>Wen Chen</a:t>
            </a:r>
          </a:p>
          <a:p>
            <a:r>
              <a:rPr lang="sv-SE" sz="1600" b="1" dirty="0"/>
              <a:t>Ruth Allard</a:t>
            </a:r>
          </a:p>
          <a:p>
            <a:r>
              <a:rPr lang="sv-SE" sz="1600" b="1" dirty="0"/>
              <a:t>Aashna Mangal</a:t>
            </a:r>
            <a:br>
              <a:rPr lang="sv-SE" sz="1600" b="1" dirty="0"/>
            </a:br>
            <a:r>
              <a:rPr lang="sv-SE" sz="1600" b="1" dirty="0"/>
              <a:t>Aryan Mangla</a:t>
            </a:r>
          </a:p>
          <a:p>
            <a:r>
              <a:rPr lang="sv-SE" sz="1600" b="1" dirty="0"/>
              <a:t>Jessica McFarland</a:t>
            </a:r>
          </a:p>
          <a:p>
            <a:r>
              <a:rPr lang="sv-SE" sz="1600" b="1" dirty="0"/>
              <a:t>Jody Mayfield</a:t>
            </a:r>
            <a:br>
              <a:rPr lang="sv-SE" sz="1600" b="1" dirty="0"/>
            </a:br>
            <a:r>
              <a:rPr lang="sv-SE" sz="1600" b="1" dirty="0"/>
              <a:t>Jayna Dixon</a:t>
            </a:r>
          </a:p>
          <a:p>
            <a:r>
              <a:rPr lang="sv-SE" sz="1600" b="1" dirty="0"/>
              <a:t>(Geoff Dilly)</a:t>
            </a:r>
          </a:p>
        </p:txBody>
      </p:sp>
      <p:sp>
        <p:nvSpPr>
          <p:cNvPr id="9" name="CustomShape 28">
            <a:extLst>
              <a:ext uri="{FF2B5EF4-FFF2-40B4-BE49-F238E27FC236}">
                <a16:creationId xmlns:a16="http://schemas.microsoft.com/office/drawing/2014/main" id="{1E2C75CA-F60A-F49F-B32A-A580FB9FEB56}"/>
              </a:ext>
            </a:extLst>
          </p:cNvPr>
          <p:cNvSpPr/>
          <p:nvPr/>
        </p:nvSpPr>
        <p:spPr>
          <a:xfrm>
            <a:off x="1898374" y="5492069"/>
            <a:ext cx="4321451" cy="1018459"/>
          </a:xfrm>
          <a:prstGeom prst="rect">
            <a:avLst/>
          </a:prstGeom>
          <a:noFill/>
          <a:ln>
            <a:noFill/>
          </a:ln>
        </p:spPr>
        <p:txBody>
          <a:bodyPr tIns="68580" bIns="68580"/>
          <a:lstStyle/>
          <a:p>
            <a:pPr>
              <a:lnSpc>
                <a:spcPct val="115000"/>
              </a:lnSpc>
            </a:pPr>
            <a:r>
              <a:rPr lang="sv-SE" sz="1600" dirty="0">
                <a:solidFill>
                  <a:srgbClr val="434343"/>
                </a:solidFill>
                <a:latin typeface="Droid Serif"/>
                <a:ea typeface="Droid Serif"/>
              </a:rPr>
              <a:t>This research was supported </a:t>
            </a:r>
            <a:r>
              <a:rPr lang="en-US" sz="1600" dirty="0">
                <a:solidFill>
                  <a:srgbClr val="434343"/>
                </a:solidFill>
                <a:latin typeface="Droid Serif"/>
                <a:ea typeface="Droid Serif"/>
              </a:rPr>
              <a:t>by funding from the National Institutes of Health (R01 AA012404 and U01 AA020926 to RDM; K00 AA029955 to NAS).</a:t>
            </a:r>
            <a:r>
              <a:rPr lang="sv-SE" sz="1600" dirty="0">
                <a:solidFill>
                  <a:srgbClr val="434343"/>
                </a:solidFill>
                <a:latin typeface="Droid Serif"/>
                <a:ea typeface="Droid Serif"/>
              </a:rPr>
              <a:t> </a:t>
            </a:r>
            <a:endParaRPr sz="1600" dirty="0"/>
          </a:p>
        </p:txBody>
      </p:sp>
      <p:pic>
        <p:nvPicPr>
          <p:cNvPr id="11" name="Picture 10" descr="A grey and blue logo&#10;&#10;Description automatically generated">
            <a:extLst>
              <a:ext uri="{FF2B5EF4-FFF2-40B4-BE49-F238E27FC236}">
                <a16:creationId xmlns:a16="http://schemas.microsoft.com/office/drawing/2014/main" id="{04C63D0C-6CC9-14A6-24E1-33F3438D9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175" y="5388070"/>
            <a:ext cx="1498199" cy="1317934"/>
          </a:xfrm>
          <a:prstGeom prst="rect">
            <a:avLst/>
          </a:prstGeom>
        </p:spPr>
      </p:pic>
      <p:sp>
        <p:nvSpPr>
          <p:cNvPr id="3" name="TextBox 2">
            <a:extLst>
              <a:ext uri="{FF2B5EF4-FFF2-40B4-BE49-F238E27FC236}">
                <a16:creationId xmlns:a16="http://schemas.microsoft.com/office/drawing/2014/main" id="{00801A01-4DBB-2097-D938-636C2681AFFB}"/>
              </a:ext>
            </a:extLst>
          </p:cNvPr>
          <p:cNvSpPr txBox="1"/>
          <p:nvPr/>
        </p:nvSpPr>
        <p:spPr>
          <a:xfrm>
            <a:off x="9448489" y="2081517"/>
            <a:ext cx="2514946" cy="1261884"/>
          </a:xfrm>
          <a:prstGeom prst="rect">
            <a:avLst/>
          </a:prstGeom>
          <a:noFill/>
        </p:spPr>
        <p:txBody>
          <a:bodyPr wrap="square" rtlCol="0">
            <a:spAutoFit/>
          </a:bodyPr>
          <a:lstStyle/>
          <a:p>
            <a:r>
              <a:rPr lang="sv-SE" sz="2800" b="1" dirty="0"/>
              <a:t>Blednov Lab</a:t>
            </a:r>
            <a:br>
              <a:rPr lang="sv-SE" sz="1600" b="1" dirty="0"/>
            </a:br>
            <a:r>
              <a:rPr lang="sv-SE" sz="1600" b="1" dirty="0"/>
              <a:t>Yuri Blednov</a:t>
            </a:r>
          </a:p>
          <a:p>
            <a:r>
              <a:rPr lang="sv-SE" sz="1600" b="1" dirty="0"/>
              <a:t>Sonia Mason</a:t>
            </a:r>
            <a:br>
              <a:rPr lang="sv-SE" sz="1600" b="1" dirty="0"/>
            </a:br>
            <a:r>
              <a:rPr lang="sv-SE" sz="1600" b="1" dirty="0"/>
              <a:t>Whitney Leigh Hodgson</a:t>
            </a:r>
          </a:p>
        </p:txBody>
      </p:sp>
      <p:sp>
        <p:nvSpPr>
          <p:cNvPr id="5" name="TextBox 4">
            <a:extLst>
              <a:ext uri="{FF2B5EF4-FFF2-40B4-BE49-F238E27FC236}">
                <a16:creationId xmlns:a16="http://schemas.microsoft.com/office/drawing/2014/main" id="{115C48B6-2C8E-BB43-9D5A-A89FFBB558C7}"/>
              </a:ext>
            </a:extLst>
          </p:cNvPr>
          <p:cNvSpPr txBox="1"/>
          <p:nvPr/>
        </p:nvSpPr>
        <p:spPr>
          <a:xfrm>
            <a:off x="9448489" y="3514139"/>
            <a:ext cx="2514946" cy="1138773"/>
          </a:xfrm>
          <a:prstGeom prst="rect">
            <a:avLst/>
          </a:prstGeom>
          <a:noFill/>
        </p:spPr>
        <p:txBody>
          <a:bodyPr wrap="square" rtlCol="0">
            <a:spAutoFit/>
          </a:bodyPr>
          <a:lstStyle/>
          <a:p>
            <a:r>
              <a:rPr lang="sv-SE" b="1" dirty="0"/>
              <a:t>Microscopy &amp; Imaging Facility</a:t>
            </a:r>
            <a:br>
              <a:rPr lang="sv-SE" sz="1600" b="1" dirty="0"/>
            </a:br>
            <a:r>
              <a:rPr lang="sv-SE" sz="1600" b="1" dirty="0"/>
              <a:t>Anna Webb</a:t>
            </a:r>
          </a:p>
          <a:p>
            <a:r>
              <a:rPr lang="sv-SE" sz="1600" b="1" dirty="0"/>
              <a:t>Paul Oliphint</a:t>
            </a:r>
          </a:p>
        </p:txBody>
      </p:sp>
      <p:sp>
        <p:nvSpPr>
          <p:cNvPr id="10" name="TextBox 9">
            <a:extLst>
              <a:ext uri="{FF2B5EF4-FFF2-40B4-BE49-F238E27FC236}">
                <a16:creationId xmlns:a16="http://schemas.microsoft.com/office/drawing/2014/main" id="{6CD0AF4D-8153-B884-B18C-E348144403C4}"/>
              </a:ext>
            </a:extLst>
          </p:cNvPr>
          <p:cNvSpPr txBox="1"/>
          <p:nvPr/>
        </p:nvSpPr>
        <p:spPr>
          <a:xfrm>
            <a:off x="9448489" y="4925780"/>
            <a:ext cx="2514946" cy="1384995"/>
          </a:xfrm>
          <a:prstGeom prst="rect">
            <a:avLst/>
          </a:prstGeom>
          <a:noFill/>
        </p:spPr>
        <p:txBody>
          <a:bodyPr wrap="square" rtlCol="0">
            <a:spAutoFit/>
          </a:bodyPr>
          <a:lstStyle/>
          <a:p>
            <a:r>
              <a:rPr lang="en-GB" b="1" dirty="0"/>
              <a:t>UT Genomic Sequencing and Analysis Facility</a:t>
            </a:r>
            <a:br>
              <a:rPr lang="sv-SE" sz="1600" b="1" dirty="0"/>
            </a:br>
            <a:r>
              <a:rPr lang="sv-SE" sz="1600" b="1" dirty="0"/>
              <a:t>Jessica Podnar</a:t>
            </a:r>
          </a:p>
          <a:p>
            <a:r>
              <a:rPr lang="sv-SE" sz="1600" b="1" dirty="0"/>
              <a:t>Holly Stevenson</a:t>
            </a:r>
          </a:p>
          <a:p>
            <a:r>
              <a:rPr lang="sv-SE" sz="1600" b="1" dirty="0"/>
              <a:t>John Ludes-Meyers</a:t>
            </a:r>
          </a:p>
        </p:txBody>
      </p:sp>
    </p:spTree>
    <p:extLst>
      <p:ext uri="{BB962C8B-B14F-4D97-AF65-F5344CB8AC3E}">
        <p14:creationId xmlns:p14="http://schemas.microsoft.com/office/powerpoint/2010/main" val="645450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04E8B-8553-4FEB-A1CB-347B385F0150}"/>
              </a:ext>
            </a:extLst>
          </p:cNvPr>
          <p:cNvSpPr>
            <a:spLocks noGrp="1"/>
          </p:cNvSpPr>
          <p:nvPr>
            <p:ph type="title"/>
          </p:nvPr>
        </p:nvSpPr>
        <p:spPr>
          <a:xfrm>
            <a:off x="838200" y="585216"/>
            <a:ext cx="10515600" cy="1325563"/>
          </a:xfrm>
        </p:spPr>
        <p:txBody>
          <a:bodyPr>
            <a:normAutofit/>
          </a:bodyPr>
          <a:lstStyle/>
          <a:p>
            <a:r>
              <a:rPr lang="en-GB" sz="4000" dirty="0">
                <a:solidFill>
                  <a:schemeClr val="bg1"/>
                </a:solidFill>
              </a:rPr>
              <a:t>Alcohol use is a large public health problem</a:t>
            </a:r>
          </a:p>
        </p:txBody>
      </p:sp>
      <p:sp>
        <p:nvSpPr>
          <p:cNvPr id="17" name="Content Placeholder 2">
            <a:extLst>
              <a:ext uri="{FF2B5EF4-FFF2-40B4-BE49-F238E27FC236}">
                <a16:creationId xmlns:a16="http://schemas.microsoft.com/office/drawing/2014/main" id="{72DEE9D0-8E36-46EA-AA5D-EE053D3BD225}"/>
              </a:ext>
            </a:extLst>
          </p:cNvPr>
          <p:cNvSpPr>
            <a:spLocks noGrp="1"/>
          </p:cNvSpPr>
          <p:nvPr>
            <p:ph idx="1"/>
          </p:nvPr>
        </p:nvSpPr>
        <p:spPr>
          <a:xfrm>
            <a:off x="686229" y="2386582"/>
            <a:ext cx="6692471" cy="4255518"/>
          </a:xfrm>
        </p:spPr>
        <p:txBody>
          <a:bodyPr>
            <a:normAutofit fontScale="92500" lnSpcReduction="20000"/>
          </a:bodyPr>
          <a:lstStyle/>
          <a:p>
            <a:pPr>
              <a:buFont typeface="Wingdings" panose="05000000000000000000" pitchFamily="2" charset="2"/>
              <a:buChar char="Ø"/>
            </a:pPr>
            <a:r>
              <a:rPr lang="sv-SE" sz="2000" dirty="0" err="1"/>
              <a:t>Alcohol</a:t>
            </a:r>
            <a:r>
              <a:rPr lang="sv-SE" sz="2000" dirty="0"/>
              <a:t> Global </a:t>
            </a:r>
            <a:r>
              <a:rPr lang="sv-SE" sz="2000" dirty="0" err="1"/>
              <a:t>Impact</a:t>
            </a:r>
            <a:endParaRPr lang="sv-SE" sz="2000" dirty="0"/>
          </a:p>
          <a:p>
            <a:pPr lvl="1">
              <a:buFont typeface="Wingdings" panose="05000000000000000000" pitchFamily="2" charset="2"/>
              <a:buChar char="Ø"/>
            </a:pPr>
            <a:r>
              <a:rPr lang="sv-SE" sz="1600" dirty="0" err="1"/>
              <a:t>Alcohol</a:t>
            </a:r>
            <a:r>
              <a:rPr lang="sv-SE" sz="1600" dirty="0"/>
              <a:t> </a:t>
            </a:r>
            <a:r>
              <a:rPr lang="sv-SE" sz="1600" dirty="0" err="1"/>
              <a:t>use</a:t>
            </a:r>
            <a:r>
              <a:rPr lang="sv-SE" sz="1600" dirty="0"/>
              <a:t> </a:t>
            </a:r>
            <a:r>
              <a:rPr lang="sv-SE" sz="1600" dirty="0" err="1"/>
              <a:t>contributes</a:t>
            </a:r>
            <a:r>
              <a:rPr lang="sv-SE" sz="1600" dirty="0"/>
              <a:t> to ~5% </a:t>
            </a:r>
            <a:r>
              <a:rPr lang="sv-SE" sz="1600" dirty="0" err="1"/>
              <a:t>of</a:t>
            </a:r>
            <a:r>
              <a:rPr lang="sv-SE" sz="1600" dirty="0"/>
              <a:t> the global </a:t>
            </a:r>
            <a:r>
              <a:rPr lang="sv-SE" sz="1600" dirty="0" err="1"/>
              <a:t>burden</a:t>
            </a:r>
            <a:r>
              <a:rPr lang="sv-SE" sz="1600" dirty="0"/>
              <a:t> </a:t>
            </a:r>
            <a:r>
              <a:rPr lang="sv-SE" sz="1600" dirty="0" err="1"/>
              <a:t>of</a:t>
            </a:r>
            <a:r>
              <a:rPr lang="sv-SE" sz="1600" dirty="0"/>
              <a:t> </a:t>
            </a:r>
            <a:r>
              <a:rPr lang="sv-SE" sz="1600" dirty="0" err="1"/>
              <a:t>disease</a:t>
            </a:r>
            <a:r>
              <a:rPr lang="sv-SE" sz="1600" dirty="0"/>
              <a:t> and </a:t>
            </a:r>
            <a:r>
              <a:rPr lang="sv-SE" sz="1600" dirty="0" err="1"/>
              <a:t>injury</a:t>
            </a:r>
            <a:r>
              <a:rPr lang="sv-SE" sz="1600" dirty="0"/>
              <a:t> (2.4 million </a:t>
            </a:r>
            <a:r>
              <a:rPr lang="sv-SE" sz="1600" dirty="0" err="1"/>
              <a:t>deaths</a:t>
            </a:r>
            <a:r>
              <a:rPr lang="sv-SE" sz="1600" dirty="0"/>
              <a:t> </a:t>
            </a:r>
            <a:r>
              <a:rPr lang="sv-SE" sz="1600" dirty="0" err="1"/>
              <a:t>annually</a:t>
            </a:r>
            <a:r>
              <a:rPr lang="sv-SE" sz="1600" dirty="0"/>
              <a:t>).</a:t>
            </a:r>
          </a:p>
          <a:p>
            <a:pPr lvl="1">
              <a:buFont typeface="Wingdings" panose="05000000000000000000" pitchFamily="2" charset="2"/>
              <a:buChar char="Ø"/>
            </a:pPr>
            <a:endParaRPr lang="sv-SE" sz="2000" dirty="0"/>
          </a:p>
          <a:p>
            <a:pPr>
              <a:buFont typeface="Wingdings" panose="05000000000000000000" pitchFamily="2" charset="2"/>
              <a:buChar char="Ø"/>
            </a:pPr>
            <a:r>
              <a:rPr lang="sv-SE" sz="2000" dirty="0" err="1"/>
              <a:t>Alcohol</a:t>
            </a:r>
            <a:r>
              <a:rPr lang="sv-SE" sz="2000" dirty="0"/>
              <a:t> </a:t>
            </a:r>
            <a:r>
              <a:rPr lang="sv-SE" sz="2000" dirty="0" err="1"/>
              <a:t>Use</a:t>
            </a:r>
            <a:r>
              <a:rPr lang="sv-SE" sz="2000" dirty="0"/>
              <a:t> Disorder (AUD) is a </a:t>
            </a:r>
            <a:r>
              <a:rPr lang="sv-SE" sz="2000" dirty="0" err="1"/>
              <a:t>significant</a:t>
            </a:r>
            <a:r>
              <a:rPr lang="sv-SE" sz="2000" dirty="0"/>
              <a:t> </a:t>
            </a:r>
            <a:r>
              <a:rPr lang="sv-SE" sz="2000" dirty="0" err="1"/>
              <a:t>contributor</a:t>
            </a:r>
            <a:r>
              <a:rPr lang="sv-SE" sz="2000" dirty="0"/>
              <a:t> to </a:t>
            </a:r>
            <a:r>
              <a:rPr lang="sv-SE" sz="2000" dirty="0" err="1"/>
              <a:t>alcohol-related</a:t>
            </a:r>
            <a:r>
              <a:rPr lang="sv-SE" sz="2000" dirty="0"/>
              <a:t> </a:t>
            </a:r>
            <a:r>
              <a:rPr lang="sv-SE" sz="2000" dirty="0" err="1"/>
              <a:t>burden</a:t>
            </a:r>
            <a:r>
              <a:rPr lang="sv-SE" sz="2000" dirty="0"/>
              <a:t>, </a:t>
            </a:r>
            <a:r>
              <a:rPr lang="sv-SE" sz="2000" dirty="0" err="1"/>
              <a:t>affecting</a:t>
            </a:r>
            <a:r>
              <a:rPr lang="sv-SE" sz="2000" dirty="0"/>
              <a:t> ~11% </a:t>
            </a:r>
            <a:r>
              <a:rPr lang="sv-SE" sz="2000" dirty="0" err="1"/>
              <a:t>of</a:t>
            </a:r>
            <a:r>
              <a:rPr lang="sv-SE" sz="2000" dirty="0"/>
              <a:t> the US population (NIAAA)</a:t>
            </a:r>
          </a:p>
          <a:p>
            <a:pPr lvl="1">
              <a:buFont typeface="Wingdings" panose="05000000000000000000" pitchFamily="2" charset="2"/>
              <a:buChar char="Ø"/>
            </a:pPr>
            <a:endParaRPr lang="sv-SE" sz="1600" dirty="0"/>
          </a:p>
          <a:p>
            <a:pPr>
              <a:buFont typeface="Wingdings" panose="05000000000000000000" pitchFamily="2" charset="2"/>
              <a:buChar char="Ø"/>
            </a:pPr>
            <a:r>
              <a:rPr lang="en-US" sz="2000" dirty="0"/>
              <a:t>AUD is characterized by:</a:t>
            </a:r>
          </a:p>
          <a:p>
            <a:pPr lvl="1">
              <a:buFont typeface="Wingdings" panose="05000000000000000000" pitchFamily="2" charset="2"/>
              <a:buChar char="Ø"/>
            </a:pPr>
            <a:r>
              <a:rPr lang="en-US" sz="1600" dirty="0"/>
              <a:t>Loss of control over alcohol intake </a:t>
            </a:r>
          </a:p>
          <a:p>
            <a:pPr lvl="1">
              <a:buFont typeface="Wingdings" panose="05000000000000000000" pitchFamily="2" charset="2"/>
              <a:buChar char="Ø"/>
            </a:pPr>
            <a:r>
              <a:rPr lang="en-US" sz="1600" dirty="0"/>
              <a:t>Drinking continues despite negative consequences (“compulsivity”)</a:t>
            </a:r>
          </a:p>
          <a:p>
            <a:pPr lvl="1">
              <a:buFont typeface="Wingdings" panose="05000000000000000000" pitchFamily="2" charset="2"/>
              <a:buChar char="Ø"/>
            </a:pPr>
            <a:r>
              <a:rPr lang="en-US" sz="1600" dirty="0"/>
              <a:t>Preference of alcohol over natural rewards</a:t>
            </a:r>
          </a:p>
          <a:p>
            <a:pPr lvl="2">
              <a:buFont typeface="Wingdings" panose="05000000000000000000" pitchFamily="2" charset="2"/>
              <a:buChar char="Ø"/>
            </a:pPr>
            <a:endParaRPr lang="en-US" sz="1200" dirty="0"/>
          </a:p>
          <a:p>
            <a:pPr>
              <a:buFont typeface="Wingdings" panose="05000000000000000000" pitchFamily="2" charset="2"/>
              <a:buChar char="Ø"/>
            </a:pPr>
            <a:r>
              <a:rPr lang="en-US" sz="2000" dirty="0"/>
              <a:t>DSM-5 focuses on behavioral patterns over the quantity of alcohol consumption.</a:t>
            </a:r>
          </a:p>
          <a:p>
            <a:pPr lvl="1">
              <a:buFont typeface="Wingdings" panose="05000000000000000000" pitchFamily="2" charset="2"/>
              <a:buChar char="Ø"/>
            </a:pPr>
            <a:r>
              <a:rPr lang="en-US" sz="1600" dirty="0"/>
              <a:t>These behavioral symptoms reflect persistent neuroadaptations in key brain structures that control motivated behavior</a:t>
            </a:r>
          </a:p>
        </p:txBody>
      </p:sp>
      <p:pic>
        <p:nvPicPr>
          <p:cNvPr id="6" name="Picture 5" descr="A map of the world&#10;&#10;Description automatically generated">
            <a:extLst>
              <a:ext uri="{FF2B5EF4-FFF2-40B4-BE49-F238E27FC236}">
                <a16:creationId xmlns:a16="http://schemas.microsoft.com/office/drawing/2014/main" id="{91AA6792-6FBC-A34F-FAA2-6CC24D42AAAB}"/>
              </a:ext>
            </a:extLst>
          </p:cNvPr>
          <p:cNvPicPr>
            <a:picLocks noChangeAspect="1"/>
          </p:cNvPicPr>
          <p:nvPr/>
        </p:nvPicPr>
        <p:blipFill rotWithShape="1">
          <a:blip r:embed="rId3">
            <a:extLst>
              <a:ext uri="{28A0092B-C50C-407E-A947-70E740481C1C}">
                <a14:useLocalDpi xmlns:a14="http://schemas.microsoft.com/office/drawing/2010/main" val="0"/>
              </a:ext>
            </a:extLst>
          </a:blip>
          <a:srcRect l="2172" t="-1" r="3701" b="-2141"/>
          <a:stretch/>
        </p:blipFill>
        <p:spPr>
          <a:xfrm>
            <a:off x="6961264" y="2954083"/>
            <a:ext cx="5230736" cy="2776639"/>
          </a:xfrm>
          <a:prstGeom prst="rect">
            <a:avLst/>
          </a:prstGeom>
        </p:spPr>
      </p:pic>
      <p:sp>
        <p:nvSpPr>
          <p:cNvPr id="19" name="TextBox 18">
            <a:extLst>
              <a:ext uri="{FF2B5EF4-FFF2-40B4-BE49-F238E27FC236}">
                <a16:creationId xmlns:a16="http://schemas.microsoft.com/office/drawing/2014/main" id="{A7602C14-A2E5-4B97-956D-55FEB2F71E0C}"/>
              </a:ext>
            </a:extLst>
          </p:cNvPr>
          <p:cNvSpPr txBox="1"/>
          <p:nvPr/>
        </p:nvSpPr>
        <p:spPr>
          <a:xfrm>
            <a:off x="10282695" y="5737300"/>
            <a:ext cx="19093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effectLst/>
                <a:latin typeface="Calibri" panose="020F0502020204030204" pitchFamily="34" charset="0"/>
                <a:cs typeface="Calibri" panose="020F0502020204030204" pitchFamily="34" charset="0"/>
              </a:rPr>
              <a:t>Our World in Data</a:t>
            </a:r>
            <a:r>
              <a:rPr kumimoji="0" lang="sv-SE" sz="14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2021</a:t>
            </a:r>
          </a:p>
        </p:txBody>
      </p:sp>
    </p:spTree>
    <p:extLst>
      <p:ext uri="{BB962C8B-B14F-4D97-AF65-F5344CB8AC3E}">
        <p14:creationId xmlns:p14="http://schemas.microsoft.com/office/powerpoint/2010/main" val="3056535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04E8B-8553-4FEB-A1CB-347B385F0150}"/>
              </a:ext>
            </a:extLst>
          </p:cNvPr>
          <p:cNvSpPr>
            <a:spLocks noGrp="1"/>
          </p:cNvSpPr>
          <p:nvPr>
            <p:ph type="title"/>
          </p:nvPr>
        </p:nvSpPr>
        <p:spPr>
          <a:xfrm>
            <a:off x="838200" y="585216"/>
            <a:ext cx="10515600" cy="1325563"/>
          </a:xfrm>
        </p:spPr>
        <p:txBody>
          <a:bodyPr>
            <a:normAutofit/>
          </a:bodyPr>
          <a:lstStyle/>
          <a:p>
            <a:r>
              <a:rPr lang="en-GB" sz="4000" dirty="0">
                <a:solidFill>
                  <a:schemeClr val="bg1"/>
                </a:solidFill>
              </a:rPr>
              <a:t>Alcohol disrupts glutamate homeostasis – ‘via GLT-1 downregulation’</a:t>
            </a:r>
          </a:p>
        </p:txBody>
      </p:sp>
      <p:sp>
        <p:nvSpPr>
          <p:cNvPr id="17" name="Content Placeholder 2">
            <a:extLst>
              <a:ext uri="{FF2B5EF4-FFF2-40B4-BE49-F238E27FC236}">
                <a16:creationId xmlns:a16="http://schemas.microsoft.com/office/drawing/2014/main" id="{72DEE9D0-8E36-46EA-AA5D-EE053D3BD225}"/>
              </a:ext>
            </a:extLst>
          </p:cNvPr>
          <p:cNvSpPr>
            <a:spLocks noGrp="1"/>
          </p:cNvSpPr>
          <p:nvPr>
            <p:ph idx="1"/>
          </p:nvPr>
        </p:nvSpPr>
        <p:spPr>
          <a:xfrm>
            <a:off x="548639" y="2323276"/>
            <a:ext cx="4341535" cy="4448167"/>
          </a:xfrm>
        </p:spPr>
        <p:txBody>
          <a:bodyPr>
            <a:normAutofit/>
          </a:bodyPr>
          <a:lstStyle/>
          <a:p>
            <a:pPr>
              <a:buFont typeface="Wingdings" panose="05000000000000000000" pitchFamily="2" charset="2"/>
              <a:buChar char="Ø"/>
            </a:pPr>
            <a:r>
              <a:rPr lang="sv-SE" sz="2000" dirty="0" err="1"/>
              <a:t>Primary</a:t>
            </a:r>
            <a:r>
              <a:rPr lang="sv-SE" sz="2000" dirty="0"/>
              <a:t> </a:t>
            </a:r>
            <a:r>
              <a:rPr lang="sv-SE" sz="2000" dirty="0" err="1"/>
              <a:t>Glu</a:t>
            </a:r>
            <a:r>
              <a:rPr lang="sv-SE" sz="2000" dirty="0"/>
              <a:t> transporters </a:t>
            </a:r>
            <a:r>
              <a:rPr lang="sv-SE" sz="2000" dirty="0" err="1"/>
              <a:t>are</a:t>
            </a:r>
            <a:r>
              <a:rPr lang="sv-SE" sz="2000" dirty="0"/>
              <a:t> SLC1A2 and SLC1A3 (</a:t>
            </a:r>
            <a:r>
              <a:rPr lang="sv-SE" sz="2000" i="1" dirty="0" err="1"/>
              <a:t>Glast</a:t>
            </a:r>
            <a:r>
              <a:rPr lang="sv-SE" sz="2000" dirty="0"/>
              <a:t>)</a:t>
            </a:r>
          </a:p>
          <a:p>
            <a:pPr lvl="1">
              <a:buFont typeface="Wingdings" panose="05000000000000000000" pitchFamily="2" charset="2"/>
              <a:buChar char="Ø"/>
            </a:pPr>
            <a:r>
              <a:rPr lang="sv-SE" sz="1400" dirty="0"/>
              <a:t>SLC1A2 is </a:t>
            </a:r>
            <a:r>
              <a:rPr lang="sv-SE" sz="1400" dirty="0" err="1"/>
              <a:t>more</a:t>
            </a:r>
            <a:r>
              <a:rPr lang="sv-SE" sz="1400" dirty="0"/>
              <a:t> abundant (~1% </a:t>
            </a:r>
            <a:r>
              <a:rPr lang="sv-SE" sz="1400" dirty="0" err="1"/>
              <a:t>of</a:t>
            </a:r>
            <a:r>
              <a:rPr lang="sv-SE" sz="1400" dirty="0"/>
              <a:t> total </a:t>
            </a:r>
            <a:r>
              <a:rPr lang="sv-SE" sz="1400" dirty="0" err="1"/>
              <a:t>brain</a:t>
            </a:r>
            <a:r>
              <a:rPr lang="sv-SE" sz="1400" dirty="0"/>
              <a:t> protein)</a:t>
            </a:r>
          </a:p>
          <a:p>
            <a:pPr lvl="1">
              <a:buFont typeface="Wingdings" panose="05000000000000000000" pitchFamily="2" charset="2"/>
              <a:buChar char="Ø"/>
            </a:pPr>
            <a:r>
              <a:rPr lang="sv-SE" sz="1400" i="1" dirty="0" err="1"/>
              <a:t>Glast</a:t>
            </a:r>
            <a:r>
              <a:rPr lang="sv-SE" sz="1400" dirty="0"/>
              <a:t> is 4-6 </a:t>
            </a:r>
            <a:r>
              <a:rPr lang="sv-SE" sz="1400" dirty="0" err="1"/>
              <a:t>times</a:t>
            </a:r>
            <a:r>
              <a:rPr lang="sv-SE" sz="1400" dirty="0"/>
              <a:t> less abundant </a:t>
            </a:r>
            <a:r>
              <a:rPr lang="sv-SE" sz="1400" dirty="0" err="1"/>
              <a:t>than</a:t>
            </a:r>
            <a:r>
              <a:rPr lang="sv-SE" sz="1400" dirty="0"/>
              <a:t> SLC1A2</a:t>
            </a:r>
          </a:p>
          <a:p>
            <a:pPr>
              <a:buFont typeface="Wingdings" panose="05000000000000000000" pitchFamily="2" charset="2"/>
              <a:buChar char="Ø"/>
            </a:pPr>
            <a:r>
              <a:rPr lang="sv-SE" sz="1800" dirty="0" err="1"/>
              <a:t>Extracellular</a:t>
            </a:r>
            <a:r>
              <a:rPr lang="sv-SE" sz="1800" dirty="0"/>
              <a:t> </a:t>
            </a:r>
            <a:r>
              <a:rPr lang="sv-SE" sz="1800" dirty="0" err="1"/>
              <a:t>Glu</a:t>
            </a:r>
            <a:r>
              <a:rPr lang="sv-SE" sz="1800" dirty="0"/>
              <a:t> </a:t>
            </a:r>
            <a:r>
              <a:rPr lang="sv-SE" sz="1800" dirty="0" err="1"/>
              <a:t>reuptake</a:t>
            </a:r>
            <a:r>
              <a:rPr lang="sv-SE" sz="1800" dirty="0"/>
              <a:t> by SLC1A2/SLC1A3</a:t>
            </a:r>
          </a:p>
          <a:p>
            <a:pPr lvl="1">
              <a:buFont typeface="Wingdings" panose="05000000000000000000" pitchFamily="2" charset="2"/>
              <a:buChar char="Ø"/>
            </a:pPr>
            <a:r>
              <a:rPr lang="sv-SE" sz="1400" dirty="0" err="1"/>
              <a:t>Chronic</a:t>
            </a:r>
            <a:r>
              <a:rPr lang="sv-SE" sz="1400" dirty="0"/>
              <a:t> </a:t>
            </a:r>
            <a:r>
              <a:rPr lang="sv-SE" sz="1400" dirty="0" err="1"/>
              <a:t>alcohol</a:t>
            </a:r>
            <a:r>
              <a:rPr lang="sv-SE" sz="1400" dirty="0"/>
              <a:t> exposure and </a:t>
            </a:r>
            <a:r>
              <a:rPr lang="sv-SE" sz="1400" dirty="0" err="1"/>
              <a:t>withdrawal</a:t>
            </a:r>
            <a:r>
              <a:rPr lang="sv-SE" sz="1400" dirty="0"/>
              <a:t> </a:t>
            </a:r>
            <a:r>
              <a:rPr lang="sv-SE" sz="1400" dirty="0" err="1"/>
              <a:t>lead</a:t>
            </a:r>
            <a:r>
              <a:rPr lang="sv-SE" sz="1400" dirty="0"/>
              <a:t> to </a:t>
            </a:r>
            <a:r>
              <a:rPr lang="sv-SE" sz="1400" dirty="0" err="1"/>
              <a:t>elevated</a:t>
            </a:r>
            <a:r>
              <a:rPr lang="sv-SE" sz="1400" dirty="0"/>
              <a:t> </a:t>
            </a:r>
            <a:r>
              <a:rPr lang="sv-SE" sz="1400" dirty="0" err="1"/>
              <a:t>levels</a:t>
            </a:r>
            <a:r>
              <a:rPr lang="sv-SE" sz="1400" dirty="0"/>
              <a:t> </a:t>
            </a:r>
            <a:r>
              <a:rPr lang="sv-SE" sz="1400" dirty="0" err="1"/>
              <a:t>of</a:t>
            </a:r>
            <a:r>
              <a:rPr lang="sv-SE" sz="1400" dirty="0"/>
              <a:t> </a:t>
            </a:r>
            <a:r>
              <a:rPr lang="sv-SE" sz="1400" dirty="0" err="1"/>
              <a:t>extracellular</a:t>
            </a:r>
            <a:r>
              <a:rPr lang="sv-SE" sz="1400" dirty="0"/>
              <a:t> </a:t>
            </a:r>
            <a:r>
              <a:rPr lang="sv-SE" sz="1400" dirty="0" err="1"/>
              <a:t>glutamate</a:t>
            </a:r>
            <a:endParaRPr lang="sv-SE" sz="1400" dirty="0"/>
          </a:p>
          <a:p>
            <a:pPr>
              <a:buFont typeface="Wingdings" panose="05000000000000000000" pitchFamily="2" charset="2"/>
              <a:buChar char="Ø"/>
            </a:pPr>
            <a:r>
              <a:rPr lang="sv-SE" sz="1900" dirty="0"/>
              <a:t>GLT-1 (SLC1A2):</a:t>
            </a:r>
          </a:p>
          <a:p>
            <a:pPr lvl="1">
              <a:buFont typeface="Wingdings" panose="05000000000000000000" pitchFamily="2" charset="2"/>
              <a:buChar char="Ø"/>
            </a:pPr>
            <a:r>
              <a:rPr lang="sv-SE" sz="1400" dirty="0" err="1"/>
              <a:t>Cocaine</a:t>
            </a:r>
            <a:r>
              <a:rPr lang="sv-SE" sz="1400" dirty="0"/>
              <a:t>, opioids, ethanol, nicotine, and </a:t>
            </a:r>
            <a:r>
              <a:rPr lang="sv-SE" sz="1400" dirty="0" err="1"/>
              <a:t>amphetamines</a:t>
            </a:r>
            <a:r>
              <a:rPr lang="sv-SE" sz="1400" dirty="0"/>
              <a:t> </a:t>
            </a:r>
            <a:r>
              <a:rPr lang="sv-SE" sz="1400" dirty="0" err="1"/>
              <a:t>have</a:t>
            </a:r>
            <a:r>
              <a:rPr lang="sv-SE" sz="1400" dirty="0"/>
              <a:t> </a:t>
            </a:r>
            <a:r>
              <a:rPr lang="sv-SE" sz="1400" dirty="0" err="1"/>
              <a:t>each</a:t>
            </a:r>
            <a:r>
              <a:rPr lang="sv-SE" sz="1400" dirty="0"/>
              <a:t> </a:t>
            </a:r>
            <a:r>
              <a:rPr lang="sv-SE" sz="1400" dirty="0" err="1"/>
              <a:t>been</a:t>
            </a:r>
            <a:r>
              <a:rPr lang="sv-SE" sz="1400" dirty="0"/>
              <a:t> shown to affect GLT-1 expression and glutamate uptake; mainly in the nucleus accumbens and prefrontal cortex</a:t>
            </a:r>
          </a:p>
          <a:p>
            <a:pPr marL="0" indent="0">
              <a:buNone/>
            </a:pPr>
            <a:r>
              <a:rPr lang="sv-SE" sz="1200" dirty="0"/>
              <a:t>Reviews: </a:t>
            </a:r>
            <a:r>
              <a:rPr lang="sv-SE" sz="1200" dirty="0" err="1"/>
              <a:t>Alasmari</a:t>
            </a:r>
            <a:r>
              <a:rPr lang="sv-SE" sz="1200" dirty="0"/>
              <a:t> </a:t>
            </a:r>
            <a:r>
              <a:rPr lang="sv-SE" sz="1200" i="1" dirty="0"/>
              <a:t>et al., </a:t>
            </a:r>
            <a:r>
              <a:rPr lang="sv-SE" sz="1200" dirty="0"/>
              <a:t>2018; Roberts-Wolfe &amp; </a:t>
            </a:r>
            <a:r>
              <a:rPr lang="sv-SE" sz="1200" dirty="0" err="1"/>
              <a:t>Kalivas</a:t>
            </a:r>
            <a:r>
              <a:rPr lang="sv-SE" sz="1200" dirty="0"/>
              <a:t> 2015</a:t>
            </a:r>
          </a:p>
        </p:txBody>
      </p:sp>
      <p:pic>
        <p:nvPicPr>
          <p:cNvPr id="4" name="Picture 3">
            <a:extLst>
              <a:ext uri="{FF2B5EF4-FFF2-40B4-BE49-F238E27FC236}">
                <a16:creationId xmlns:a16="http://schemas.microsoft.com/office/drawing/2014/main" id="{26A847C0-FFA8-0B1B-8602-3FD87655C005}"/>
              </a:ext>
            </a:extLst>
          </p:cNvPr>
          <p:cNvPicPr>
            <a:picLocks noChangeAspect="1"/>
          </p:cNvPicPr>
          <p:nvPr/>
        </p:nvPicPr>
        <p:blipFill rotWithShape="1">
          <a:blip r:embed="rId3"/>
          <a:srcRect l="18433"/>
          <a:stretch/>
        </p:blipFill>
        <p:spPr>
          <a:xfrm>
            <a:off x="6096000" y="2492944"/>
            <a:ext cx="6096000" cy="4017585"/>
          </a:xfrm>
          <a:prstGeom prst="rect">
            <a:avLst/>
          </a:prstGeom>
          <a:ln>
            <a:solidFill>
              <a:schemeClr val="tx1"/>
            </a:solidFill>
          </a:ln>
        </p:spPr>
      </p:pic>
      <p:pic>
        <p:nvPicPr>
          <p:cNvPr id="5" name="Picture 4" descr="A screenshot of a cell phone&#10;&#10;Description automatically generated">
            <a:extLst>
              <a:ext uri="{FF2B5EF4-FFF2-40B4-BE49-F238E27FC236}">
                <a16:creationId xmlns:a16="http://schemas.microsoft.com/office/drawing/2014/main" id="{47DE97A1-2FA1-A41E-C0BE-D7EE5AB8BFB2}"/>
              </a:ext>
            </a:extLst>
          </p:cNvPr>
          <p:cNvPicPr>
            <a:picLocks noChangeAspect="1"/>
          </p:cNvPicPr>
          <p:nvPr/>
        </p:nvPicPr>
        <p:blipFill>
          <a:blip r:embed="rId4">
            <a:extLst>
              <a:ext uri="{28A0092B-C50C-407E-A947-70E740481C1C}">
                <a14:useLocalDpi xmlns:a14="http://schemas.microsoft.com/office/drawing/2010/main" val="0"/>
              </a:ext>
            </a:extLst>
          </a:blip>
          <a:srcRect r="16250"/>
          <a:stretch/>
        </p:blipFill>
        <p:spPr>
          <a:xfrm>
            <a:off x="4890173" y="2492944"/>
            <a:ext cx="1205827" cy="4017585"/>
          </a:xfrm>
          <a:prstGeom prst="rect">
            <a:avLst/>
          </a:prstGeom>
          <a:ln>
            <a:solidFill>
              <a:schemeClr val="tx1"/>
            </a:solidFill>
          </a:ln>
        </p:spPr>
      </p:pic>
    </p:spTree>
    <p:extLst>
      <p:ext uri="{BB962C8B-B14F-4D97-AF65-F5344CB8AC3E}">
        <p14:creationId xmlns:p14="http://schemas.microsoft.com/office/powerpoint/2010/main" val="2127632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04E8B-8553-4FEB-A1CB-347B385F0150}"/>
              </a:ext>
            </a:extLst>
          </p:cNvPr>
          <p:cNvSpPr>
            <a:spLocks noGrp="1"/>
          </p:cNvSpPr>
          <p:nvPr>
            <p:ph type="title"/>
          </p:nvPr>
        </p:nvSpPr>
        <p:spPr>
          <a:xfrm>
            <a:off x="838200" y="585216"/>
            <a:ext cx="10515600" cy="1325563"/>
          </a:xfrm>
        </p:spPr>
        <p:txBody>
          <a:bodyPr>
            <a:normAutofit/>
          </a:bodyPr>
          <a:lstStyle/>
          <a:p>
            <a:r>
              <a:rPr lang="en-GB" sz="4000" dirty="0">
                <a:solidFill>
                  <a:schemeClr val="bg1"/>
                </a:solidFill>
              </a:rPr>
              <a:t>In our experiments, </a:t>
            </a:r>
            <a:r>
              <a:rPr lang="en-GB" sz="4000" i="1" dirty="0" err="1">
                <a:solidFill>
                  <a:schemeClr val="bg1"/>
                </a:solidFill>
              </a:rPr>
              <a:t>Glast</a:t>
            </a:r>
            <a:r>
              <a:rPr lang="en-GB" sz="4000" dirty="0">
                <a:solidFill>
                  <a:schemeClr val="bg1"/>
                </a:solidFill>
              </a:rPr>
              <a:t> is frequently found dysregulated</a:t>
            </a:r>
          </a:p>
        </p:txBody>
      </p:sp>
      <p:sp>
        <p:nvSpPr>
          <p:cNvPr id="3" name="Rectangle 2">
            <a:extLst>
              <a:ext uri="{FF2B5EF4-FFF2-40B4-BE49-F238E27FC236}">
                <a16:creationId xmlns:a16="http://schemas.microsoft.com/office/drawing/2014/main" id="{F9304D4A-1438-D9B7-A017-568410CD91A0}"/>
              </a:ext>
            </a:extLst>
          </p:cNvPr>
          <p:cNvSpPr/>
          <p:nvPr/>
        </p:nvSpPr>
        <p:spPr>
          <a:xfrm>
            <a:off x="323558" y="3982625"/>
            <a:ext cx="1630831" cy="923330"/>
          </a:xfrm>
          <a:prstGeom prst="rect">
            <a:avLst/>
          </a:prstGeom>
          <a:noFill/>
        </p:spPr>
        <p:txBody>
          <a:bodyPr wrap="none" lIns="91440" tIns="45720" rIns="91440" bIns="45720">
            <a:spAutoFit/>
          </a:bodyPr>
          <a:lstStyle/>
          <a:p>
            <a:pPr algn="ctr"/>
            <a:r>
              <a:rPr lang="en-US" sz="5400" b="0" i="1" cap="none" spc="0" dirty="0" err="1">
                <a:ln w="0"/>
                <a:solidFill>
                  <a:schemeClr val="tx1"/>
                </a:solidFill>
                <a:effectLst>
                  <a:outerShdw blurRad="38100" dist="19050" dir="2700000" algn="tl" rotWithShape="0">
                    <a:schemeClr val="dk1">
                      <a:alpha val="40000"/>
                    </a:schemeClr>
                  </a:outerShdw>
                </a:effectLst>
              </a:rPr>
              <a:t>Glast</a:t>
            </a:r>
            <a:endParaRPr lang="en-US" sz="5400" b="0" i="1" cap="none" spc="0"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54B869E4-3657-A456-12D9-19B2C86618D3}"/>
              </a:ext>
            </a:extLst>
          </p:cNvPr>
          <p:cNvSpPr txBox="1"/>
          <p:nvPr/>
        </p:nvSpPr>
        <p:spPr>
          <a:xfrm>
            <a:off x="2854069" y="2440228"/>
            <a:ext cx="2336641" cy="1631216"/>
          </a:xfrm>
          <a:prstGeom prst="rect">
            <a:avLst/>
          </a:prstGeom>
          <a:noFill/>
        </p:spPr>
        <p:txBody>
          <a:bodyPr wrap="square" rtlCol="0">
            <a:spAutoFit/>
          </a:bodyPr>
          <a:lstStyle/>
          <a:p>
            <a:r>
              <a:rPr lang="en-US" sz="2000" dirty="0"/>
              <a:t>Downregulated in astrocytes from </a:t>
            </a:r>
            <a:r>
              <a:rPr lang="en-US" sz="2000" dirty="0" err="1"/>
              <a:t>mPFC</a:t>
            </a:r>
            <a:r>
              <a:rPr lang="en-US" sz="2000" dirty="0"/>
              <a:t> – EOD-2BC</a:t>
            </a:r>
          </a:p>
          <a:p>
            <a:r>
              <a:rPr lang="en-US" sz="2000" dirty="0"/>
              <a:t>(</a:t>
            </a:r>
            <a:r>
              <a:rPr lang="en-GB" sz="2000" dirty="0"/>
              <a:t>Every Other Day 2-Bottle Choice)</a:t>
            </a:r>
          </a:p>
        </p:txBody>
      </p:sp>
      <p:sp>
        <p:nvSpPr>
          <p:cNvPr id="10" name="TextBox 9">
            <a:extLst>
              <a:ext uri="{FF2B5EF4-FFF2-40B4-BE49-F238E27FC236}">
                <a16:creationId xmlns:a16="http://schemas.microsoft.com/office/drawing/2014/main" id="{29E29957-7BAB-373E-8D89-8B7B6A4CDB2B}"/>
              </a:ext>
            </a:extLst>
          </p:cNvPr>
          <p:cNvSpPr txBox="1"/>
          <p:nvPr/>
        </p:nvSpPr>
        <p:spPr>
          <a:xfrm>
            <a:off x="6151277" y="2440228"/>
            <a:ext cx="2641811" cy="1631216"/>
          </a:xfrm>
          <a:prstGeom prst="rect">
            <a:avLst/>
          </a:prstGeom>
          <a:noFill/>
        </p:spPr>
        <p:txBody>
          <a:bodyPr wrap="square" rtlCol="0">
            <a:spAutoFit/>
          </a:bodyPr>
          <a:lstStyle/>
          <a:p>
            <a:r>
              <a:rPr lang="en-US" sz="2000" dirty="0"/>
              <a:t>Downregulated in astrocytes and bulk tissue – CIE </a:t>
            </a:r>
          </a:p>
          <a:p>
            <a:r>
              <a:rPr lang="en-US" sz="2000" dirty="0"/>
              <a:t>(</a:t>
            </a:r>
            <a:r>
              <a:rPr lang="en-GB" sz="2000" dirty="0"/>
              <a:t>Chronic Intermittent Exposure)</a:t>
            </a:r>
            <a:endParaRPr lang="en-US" sz="2000" dirty="0"/>
          </a:p>
        </p:txBody>
      </p:sp>
      <p:sp>
        <p:nvSpPr>
          <p:cNvPr id="11" name="TextBox 10">
            <a:extLst>
              <a:ext uri="{FF2B5EF4-FFF2-40B4-BE49-F238E27FC236}">
                <a16:creationId xmlns:a16="http://schemas.microsoft.com/office/drawing/2014/main" id="{3E7521DB-8243-3F28-4126-1460ABEFAC43}"/>
              </a:ext>
            </a:extLst>
          </p:cNvPr>
          <p:cNvSpPr txBox="1"/>
          <p:nvPr/>
        </p:nvSpPr>
        <p:spPr>
          <a:xfrm>
            <a:off x="9753656" y="2629010"/>
            <a:ext cx="2163085" cy="1015663"/>
          </a:xfrm>
          <a:prstGeom prst="rect">
            <a:avLst/>
          </a:prstGeom>
          <a:noFill/>
        </p:spPr>
        <p:txBody>
          <a:bodyPr wrap="square" rtlCol="0">
            <a:spAutoFit/>
          </a:bodyPr>
          <a:lstStyle/>
          <a:p>
            <a:r>
              <a:rPr lang="en-US" sz="2000" dirty="0"/>
              <a:t>Downregulation but normalized by 72 hours </a:t>
            </a:r>
          </a:p>
        </p:txBody>
      </p:sp>
      <p:sp>
        <p:nvSpPr>
          <p:cNvPr id="13" name="TextBox 12">
            <a:extLst>
              <a:ext uri="{FF2B5EF4-FFF2-40B4-BE49-F238E27FC236}">
                <a16:creationId xmlns:a16="http://schemas.microsoft.com/office/drawing/2014/main" id="{59F66D0D-C46C-5995-7E0A-B8D696A9854E}"/>
              </a:ext>
            </a:extLst>
          </p:cNvPr>
          <p:cNvSpPr txBox="1"/>
          <p:nvPr/>
        </p:nvSpPr>
        <p:spPr>
          <a:xfrm>
            <a:off x="2975391" y="5334526"/>
            <a:ext cx="3475915" cy="1015663"/>
          </a:xfrm>
          <a:prstGeom prst="rect">
            <a:avLst/>
          </a:prstGeom>
          <a:noFill/>
        </p:spPr>
        <p:txBody>
          <a:bodyPr wrap="square" rtlCol="0">
            <a:spAutoFit/>
          </a:bodyPr>
          <a:lstStyle/>
          <a:p>
            <a:r>
              <a:rPr lang="en-US" sz="2000" dirty="0"/>
              <a:t>Upregulated in PFC from astrocytes and microglia from alcohol-dependent humans</a:t>
            </a:r>
          </a:p>
        </p:txBody>
      </p:sp>
      <p:sp>
        <p:nvSpPr>
          <p:cNvPr id="15" name="TextBox 14">
            <a:extLst>
              <a:ext uri="{FF2B5EF4-FFF2-40B4-BE49-F238E27FC236}">
                <a16:creationId xmlns:a16="http://schemas.microsoft.com/office/drawing/2014/main" id="{B3CFD674-549D-1F2C-A49A-700DC78A42FC}"/>
              </a:ext>
            </a:extLst>
          </p:cNvPr>
          <p:cNvSpPr txBox="1"/>
          <p:nvPr/>
        </p:nvSpPr>
        <p:spPr>
          <a:xfrm>
            <a:off x="7407354" y="5289152"/>
            <a:ext cx="3471230" cy="707886"/>
          </a:xfrm>
          <a:prstGeom prst="rect">
            <a:avLst/>
          </a:prstGeom>
          <a:noFill/>
        </p:spPr>
        <p:txBody>
          <a:bodyPr wrap="square" rtlCol="0">
            <a:spAutoFit/>
          </a:bodyPr>
          <a:lstStyle/>
          <a:p>
            <a:r>
              <a:rPr lang="en-US" sz="2000" dirty="0"/>
              <a:t>Astrocyte co expression module upregulated in </a:t>
            </a:r>
            <a:r>
              <a:rPr lang="en-US" sz="2000" dirty="0" err="1"/>
              <a:t>mPFC</a:t>
            </a:r>
            <a:r>
              <a:rPr lang="en-US" sz="2000" dirty="0"/>
              <a:t> after CIE.</a:t>
            </a:r>
          </a:p>
        </p:txBody>
      </p:sp>
      <p:sp>
        <p:nvSpPr>
          <p:cNvPr id="19" name="Left Arrow 18">
            <a:extLst>
              <a:ext uri="{FF2B5EF4-FFF2-40B4-BE49-F238E27FC236}">
                <a16:creationId xmlns:a16="http://schemas.microsoft.com/office/drawing/2014/main" id="{E5FD3A39-CD5B-C31C-1B06-E3B7EB0B7EB4}"/>
              </a:ext>
            </a:extLst>
          </p:cNvPr>
          <p:cNvSpPr/>
          <p:nvPr/>
        </p:nvSpPr>
        <p:spPr>
          <a:xfrm rot="9239571">
            <a:off x="1825756" y="3500675"/>
            <a:ext cx="978408" cy="515696"/>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ight Arrow 19">
            <a:extLst>
              <a:ext uri="{FF2B5EF4-FFF2-40B4-BE49-F238E27FC236}">
                <a16:creationId xmlns:a16="http://schemas.microsoft.com/office/drawing/2014/main" id="{D901CFBF-6422-83E7-F567-4BA7A7AB1A3E}"/>
              </a:ext>
            </a:extLst>
          </p:cNvPr>
          <p:cNvSpPr/>
          <p:nvPr/>
        </p:nvSpPr>
        <p:spPr>
          <a:xfrm>
            <a:off x="5070714" y="2736035"/>
            <a:ext cx="978408" cy="51569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1" name="Right Arrow 20">
            <a:extLst>
              <a:ext uri="{FF2B5EF4-FFF2-40B4-BE49-F238E27FC236}">
                <a16:creationId xmlns:a16="http://schemas.microsoft.com/office/drawing/2014/main" id="{A830B8D5-8934-0095-E067-0B2240687B04}"/>
              </a:ext>
            </a:extLst>
          </p:cNvPr>
          <p:cNvSpPr/>
          <p:nvPr/>
        </p:nvSpPr>
        <p:spPr>
          <a:xfrm>
            <a:off x="8575675" y="2705743"/>
            <a:ext cx="978408" cy="51569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2" name="Right Arrow 21">
            <a:extLst>
              <a:ext uri="{FF2B5EF4-FFF2-40B4-BE49-F238E27FC236}">
                <a16:creationId xmlns:a16="http://schemas.microsoft.com/office/drawing/2014/main" id="{2F06120F-22DD-0CED-7EA1-6A6A4B21E629}"/>
              </a:ext>
            </a:extLst>
          </p:cNvPr>
          <p:cNvSpPr/>
          <p:nvPr/>
        </p:nvSpPr>
        <p:spPr>
          <a:xfrm rot="2035478">
            <a:off x="1763644" y="4969416"/>
            <a:ext cx="978408" cy="51569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3" name="Right Arrow 22">
            <a:extLst>
              <a:ext uri="{FF2B5EF4-FFF2-40B4-BE49-F238E27FC236}">
                <a16:creationId xmlns:a16="http://schemas.microsoft.com/office/drawing/2014/main" id="{025BEACF-08DE-C14E-13F5-27FDDF5714E0}"/>
              </a:ext>
            </a:extLst>
          </p:cNvPr>
          <p:cNvSpPr/>
          <p:nvPr/>
        </p:nvSpPr>
        <p:spPr>
          <a:xfrm>
            <a:off x="6339134" y="5456397"/>
            <a:ext cx="978408" cy="51569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E13E9991-347F-2ACD-0AED-04B297829839}"/>
              </a:ext>
            </a:extLst>
          </p:cNvPr>
          <p:cNvSpPr txBox="1"/>
          <p:nvPr/>
        </p:nvSpPr>
        <p:spPr>
          <a:xfrm>
            <a:off x="3496604" y="3973358"/>
            <a:ext cx="1796261" cy="584775"/>
          </a:xfrm>
          <a:prstGeom prst="rect">
            <a:avLst/>
          </a:prstGeom>
          <a:noFill/>
        </p:spPr>
        <p:txBody>
          <a:bodyPr wrap="none" rtlCol="0">
            <a:spAutoFit/>
          </a:bodyPr>
          <a:lstStyle/>
          <a:p>
            <a:r>
              <a:rPr lang="sv-SE" sz="1400" dirty="0"/>
              <a:t>(Erickson et al 2019.a)</a:t>
            </a:r>
          </a:p>
          <a:p>
            <a:endParaRPr lang="en-US" dirty="0"/>
          </a:p>
        </p:txBody>
      </p:sp>
      <p:sp>
        <p:nvSpPr>
          <p:cNvPr id="5" name="TextBox 4">
            <a:extLst>
              <a:ext uri="{FF2B5EF4-FFF2-40B4-BE49-F238E27FC236}">
                <a16:creationId xmlns:a16="http://schemas.microsoft.com/office/drawing/2014/main" id="{1521A512-6C08-0B40-FC45-2655D894001A}"/>
              </a:ext>
            </a:extLst>
          </p:cNvPr>
          <p:cNvSpPr txBox="1"/>
          <p:nvPr/>
        </p:nvSpPr>
        <p:spPr>
          <a:xfrm>
            <a:off x="7052829" y="4054089"/>
            <a:ext cx="1796261" cy="584775"/>
          </a:xfrm>
          <a:prstGeom prst="rect">
            <a:avLst/>
          </a:prstGeom>
          <a:noFill/>
        </p:spPr>
        <p:txBody>
          <a:bodyPr wrap="none" rtlCol="0">
            <a:spAutoFit/>
          </a:bodyPr>
          <a:lstStyle/>
          <a:p>
            <a:r>
              <a:rPr lang="sv-SE" sz="1400" dirty="0"/>
              <a:t>(Erickson et al 2019.a)</a:t>
            </a:r>
          </a:p>
          <a:p>
            <a:endParaRPr lang="en-US" dirty="0"/>
          </a:p>
        </p:txBody>
      </p:sp>
      <p:sp>
        <p:nvSpPr>
          <p:cNvPr id="6" name="TextBox 5">
            <a:extLst>
              <a:ext uri="{FF2B5EF4-FFF2-40B4-BE49-F238E27FC236}">
                <a16:creationId xmlns:a16="http://schemas.microsoft.com/office/drawing/2014/main" id="{10EBF8AC-C79B-1FE6-65FA-FB274D185A3E}"/>
              </a:ext>
            </a:extLst>
          </p:cNvPr>
          <p:cNvSpPr txBox="1"/>
          <p:nvPr/>
        </p:nvSpPr>
        <p:spPr>
          <a:xfrm>
            <a:off x="10320053" y="3644673"/>
            <a:ext cx="1458091" cy="584775"/>
          </a:xfrm>
          <a:prstGeom prst="rect">
            <a:avLst/>
          </a:prstGeom>
          <a:noFill/>
        </p:spPr>
        <p:txBody>
          <a:bodyPr wrap="none" rtlCol="0">
            <a:spAutoFit/>
          </a:bodyPr>
          <a:lstStyle/>
          <a:p>
            <a:r>
              <a:rPr lang="sv-SE" sz="1400" dirty="0"/>
              <a:t>(</a:t>
            </a:r>
            <a:r>
              <a:rPr lang="sv-SE" sz="1400" dirty="0" err="1"/>
              <a:t>Farris</a:t>
            </a:r>
            <a:r>
              <a:rPr lang="sv-SE" sz="1400" dirty="0"/>
              <a:t> et al 2020)</a:t>
            </a:r>
          </a:p>
          <a:p>
            <a:endParaRPr lang="en-US" dirty="0"/>
          </a:p>
        </p:txBody>
      </p:sp>
      <p:sp>
        <p:nvSpPr>
          <p:cNvPr id="16" name="TextBox 15">
            <a:extLst>
              <a:ext uri="{FF2B5EF4-FFF2-40B4-BE49-F238E27FC236}">
                <a16:creationId xmlns:a16="http://schemas.microsoft.com/office/drawing/2014/main" id="{C1DCC621-5DF5-A6A7-C638-E8B8A0E818F4}"/>
              </a:ext>
            </a:extLst>
          </p:cNvPr>
          <p:cNvSpPr txBox="1"/>
          <p:nvPr/>
        </p:nvSpPr>
        <p:spPr>
          <a:xfrm>
            <a:off x="4641917" y="6258834"/>
            <a:ext cx="1646476" cy="307777"/>
          </a:xfrm>
          <a:prstGeom prst="rect">
            <a:avLst/>
          </a:prstGeom>
          <a:noFill/>
        </p:spPr>
        <p:txBody>
          <a:bodyPr wrap="none" rtlCol="0">
            <a:spAutoFit/>
          </a:bodyPr>
          <a:lstStyle/>
          <a:p>
            <a:pPr algn="just"/>
            <a:r>
              <a:rPr lang="sv-SE" sz="1400" dirty="0"/>
              <a:t>(Brenner et al 2020)</a:t>
            </a:r>
          </a:p>
        </p:txBody>
      </p:sp>
      <p:sp>
        <p:nvSpPr>
          <p:cNvPr id="17" name="TextBox 16">
            <a:extLst>
              <a:ext uri="{FF2B5EF4-FFF2-40B4-BE49-F238E27FC236}">
                <a16:creationId xmlns:a16="http://schemas.microsoft.com/office/drawing/2014/main" id="{DE41A1B6-BDA8-A018-2B17-9EFC36CD7ED4}"/>
              </a:ext>
            </a:extLst>
          </p:cNvPr>
          <p:cNvSpPr txBox="1"/>
          <p:nvPr/>
        </p:nvSpPr>
        <p:spPr>
          <a:xfrm>
            <a:off x="9107863" y="5957322"/>
            <a:ext cx="1589538" cy="584775"/>
          </a:xfrm>
          <a:prstGeom prst="rect">
            <a:avLst/>
          </a:prstGeom>
          <a:noFill/>
        </p:spPr>
        <p:txBody>
          <a:bodyPr wrap="none" rtlCol="0">
            <a:spAutoFit/>
          </a:bodyPr>
          <a:lstStyle/>
          <a:p>
            <a:r>
              <a:rPr lang="sv-SE" sz="1400" dirty="0"/>
              <a:t>(Salem et al., 2024)</a:t>
            </a:r>
          </a:p>
          <a:p>
            <a:endParaRPr lang="en-US" dirty="0"/>
          </a:p>
        </p:txBody>
      </p:sp>
    </p:spTree>
    <p:extLst>
      <p:ext uri="{BB962C8B-B14F-4D97-AF65-F5344CB8AC3E}">
        <p14:creationId xmlns:p14="http://schemas.microsoft.com/office/powerpoint/2010/main" val="11253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04E8B-8553-4FEB-A1CB-347B385F0150}"/>
              </a:ext>
            </a:extLst>
          </p:cNvPr>
          <p:cNvSpPr>
            <a:spLocks noGrp="1"/>
          </p:cNvSpPr>
          <p:nvPr>
            <p:ph type="title"/>
          </p:nvPr>
        </p:nvSpPr>
        <p:spPr>
          <a:xfrm>
            <a:off x="838200" y="585216"/>
            <a:ext cx="10515600" cy="1325563"/>
          </a:xfrm>
        </p:spPr>
        <p:txBody>
          <a:bodyPr>
            <a:normAutofit/>
          </a:bodyPr>
          <a:lstStyle/>
          <a:p>
            <a:r>
              <a:rPr lang="en-US" sz="4000" i="1" dirty="0">
                <a:solidFill>
                  <a:schemeClr val="bg1"/>
                </a:solidFill>
              </a:rPr>
              <a:t>Glast</a:t>
            </a:r>
            <a:r>
              <a:rPr lang="en-US" sz="4000" dirty="0">
                <a:solidFill>
                  <a:schemeClr val="bg1"/>
                </a:solidFill>
              </a:rPr>
              <a:t> KD in the dmPFC resulted in a small but stable increase in alcohol consumption in mice</a:t>
            </a:r>
          </a:p>
        </p:txBody>
      </p:sp>
      <p:pic>
        <p:nvPicPr>
          <p:cNvPr id="8" name="Picture 7">
            <a:extLst>
              <a:ext uri="{FF2B5EF4-FFF2-40B4-BE49-F238E27FC236}">
                <a16:creationId xmlns:a16="http://schemas.microsoft.com/office/drawing/2014/main" id="{86220B3F-69BE-79F1-2C9C-A812B5144B59}"/>
              </a:ext>
            </a:extLst>
          </p:cNvPr>
          <p:cNvPicPr>
            <a:picLocks noChangeAspect="1"/>
          </p:cNvPicPr>
          <p:nvPr/>
        </p:nvPicPr>
        <p:blipFill rotWithShape="1">
          <a:blip r:embed="rId3"/>
          <a:srcRect l="13541" r="13909" b="86168"/>
          <a:stretch/>
        </p:blipFill>
        <p:spPr>
          <a:xfrm>
            <a:off x="1551500" y="2083016"/>
            <a:ext cx="8434737" cy="1107424"/>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0182A67A-26A1-0326-69FC-CEF584D7230F}"/>
              </a:ext>
            </a:extLst>
          </p:cNvPr>
          <p:cNvPicPr>
            <a:picLocks noChangeAspect="1"/>
          </p:cNvPicPr>
          <p:nvPr/>
        </p:nvPicPr>
        <p:blipFill rotWithShape="1">
          <a:blip r:embed="rId4">
            <a:extLst>
              <a:ext uri="{28A0092B-C50C-407E-A947-70E740481C1C}">
                <a14:useLocalDpi xmlns:a14="http://schemas.microsoft.com/office/drawing/2010/main" val="0"/>
              </a:ext>
            </a:extLst>
          </a:blip>
          <a:srcRect l="63779" t="-1" r="8003" b="31941"/>
          <a:stretch/>
        </p:blipFill>
        <p:spPr>
          <a:xfrm>
            <a:off x="9663465" y="2874788"/>
            <a:ext cx="2181531" cy="3683108"/>
          </a:xfrm>
          <a:prstGeom prst="rect">
            <a:avLst/>
          </a:prstGeom>
        </p:spPr>
      </p:pic>
      <p:pic>
        <p:nvPicPr>
          <p:cNvPr id="4" name="Picture 3">
            <a:extLst>
              <a:ext uri="{FF2B5EF4-FFF2-40B4-BE49-F238E27FC236}">
                <a16:creationId xmlns:a16="http://schemas.microsoft.com/office/drawing/2014/main" id="{959F6933-C489-4C18-D6F9-8058BC836979}"/>
              </a:ext>
            </a:extLst>
          </p:cNvPr>
          <p:cNvPicPr>
            <a:picLocks noChangeAspect="1"/>
          </p:cNvPicPr>
          <p:nvPr/>
        </p:nvPicPr>
        <p:blipFill rotWithShape="1">
          <a:blip r:embed="rId3"/>
          <a:srcRect l="2308" t="14902" r="37495" b="46477"/>
          <a:stretch/>
        </p:blipFill>
        <p:spPr>
          <a:xfrm>
            <a:off x="79082" y="3637445"/>
            <a:ext cx="6502699" cy="2873084"/>
          </a:xfrm>
          <a:prstGeom prst="rect">
            <a:avLst/>
          </a:prstGeom>
        </p:spPr>
      </p:pic>
      <p:pic>
        <p:nvPicPr>
          <p:cNvPr id="5" name="Picture 4">
            <a:extLst>
              <a:ext uri="{FF2B5EF4-FFF2-40B4-BE49-F238E27FC236}">
                <a16:creationId xmlns:a16="http://schemas.microsoft.com/office/drawing/2014/main" id="{247ED8B3-CCBB-16C7-A5C1-8AA9785E7C84}"/>
              </a:ext>
            </a:extLst>
          </p:cNvPr>
          <p:cNvPicPr>
            <a:picLocks noChangeAspect="1"/>
          </p:cNvPicPr>
          <p:nvPr/>
        </p:nvPicPr>
        <p:blipFill rotWithShape="1">
          <a:blip r:embed="rId3"/>
          <a:srcRect l="-2043" t="53432" r="75216" b="5695"/>
          <a:stretch/>
        </p:blipFill>
        <p:spPr>
          <a:xfrm>
            <a:off x="6303328" y="2755456"/>
            <a:ext cx="2419272" cy="2537157"/>
          </a:xfrm>
          <a:prstGeom prst="rect">
            <a:avLst/>
          </a:prstGeom>
        </p:spPr>
      </p:pic>
      <p:pic>
        <p:nvPicPr>
          <p:cNvPr id="6" name="Picture 5">
            <a:extLst>
              <a:ext uri="{FF2B5EF4-FFF2-40B4-BE49-F238E27FC236}">
                <a16:creationId xmlns:a16="http://schemas.microsoft.com/office/drawing/2014/main" id="{F5B392F6-7A74-DDA3-998F-E194E1B83E25}"/>
              </a:ext>
            </a:extLst>
          </p:cNvPr>
          <p:cNvPicPr>
            <a:picLocks noChangeAspect="1"/>
          </p:cNvPicPr>
          <p:nvPr/>
        </p:nvPicPr>
        <p:blipFill rotWithShape="1">
          <a:blip r:embed="rId3"/>
          <a:srcRect l="51949" t="53432" r="16392" b="5695"/>
          <a:stretch/>
        </p:blipFill>
        <p:spPr>
          <a:xfrm>
            <a:off x="6581781" y="4716342"/>
            <a:ext cx="2419272" cy="2149976"/>
          </a:xfrm>
          <a:prstGeom prst="rect">
            <a:avLst/>
          </a:prstGeom>
        </p:spPr>
      </p:pic>
      <p:pic>
        <p:nvPicPr>
          <p:cNvPr id="3" name="Picture 2">
            <a:extLst>
              <a:ext uri="{FF2B5EF4-FFF2-40B4-BE49-F238E27FC236}">
                <a16:creationId xmlns:a16="http://schemas.microsoft.com/office/drawing/2014/main" id="{11F04554-EB90-32A8-D809-9AF2099D2A91}"/>
              </a:ext>
            </a:extLst>
          </p:cNvPr>
          <p:cNvPicPr>
            <a:picLocks noChangeAspect="1"/>
          </p:cNvPicPr>
          <p:nvPr/>
        </p:nvPicPr>
        <p:blipFill rotWithShape="1">
          <a:blip r:embed="rId3"/>
          <a:srcRect l="90586" t="14902" r="826" b="46477"/>
          <a:stretch/>
        </p:blipFill>
        <p:spPr>
          <a:xfrm>
            <a:off x="2527775" y="3520887"/>
            <a:ext cx="747931" cy="2316318"/>
          </a:xfrm>
          <a:prstGeom prst="rect">
            <a:avLst/>
          </a:prstGeom>
        </p:spPr>
      </p:pic>
      <p:pic>
        <p:nvPicPr>
          <p:cNvPr id="9" name="Picture 8" descr="A black and white text&#10;&#10;Description automatically generated with medium confidence">
            <a:extLst>
              <a:ext uri="{FF2B5EF4-FFF2-40B4-BE49-F238E27FC236}">
                <a16:creationId xmlns:a16="http://schemas.microsoft.com/office/drawing/2014/main" id="{243FA37D-E326-45EB-040E-815802523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4153" y="4590445"/>
            <a:ext cx="1077400" cy="516562"/>
          </a:xfrm>
          <a:prstGeom prst="rect">
            <a:avLst/>
          </a:prstGeom>
        </p:spPr>
      </p:pic>
    </p:spTree>
    <p:extLst>
      <p:ext uri="{BB962C8B-B14F-4D97-AF65-F5344CB8AC3E}">
        <p14:creationId xmlns:p14="http://schemas.microsoft.com/office/powerpoint/2010/main" val="2880132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04E8B-8553-4FEB-A1CB-347B385F0150}"/>
              </a:ext>
            </a:extLst>
          </p:cNvPr>
          <p:cNvSpPr>
            <a:spLocks noGrp="1"/>
          </p:cNvSpPr>
          <p:nvPr>
            <p:ph type="title"/>
          </p:nvPr>
        </p:nvSpPr>
        <p:spPr>
          <a:xfrm>
            <a:off x="838200" y="585216"/>
            <a:ext cx="10515600" cy="1325563"/>
          </a:xfrm>
        </p:spPr>
        <p:txBody>
          <a:bodyPr>
            <a:normAutofit/>
          </a:bodyPr>
          <a:lstStyle/>
          <a:p>
            <a:r>
              <a:rPr lang="en-US" sz="4000" dirty="0">
                <a:solidFill>
                  <a:schemeClr val="bg1"/>
                </a:solidFill>
              </a:rPr>
              <a:t>Expression levels of prelimbic </a:t>
            </a:r>
            <a:r>
              <a:rPr lang="en-US" sz="4000" i="1" dirty="0" err="1">
                <a:solidFill>
                  <a:schemeClr val="bg1"/>
                </a:solidFill>
              </a:rPr>
              <a:t>Glast</a:t>
            </a:r>
            <a:r>
              <a:rPr lang="en-US" sz="4000" dirty="0">
                <a:solidFill>
                  <a:schemeClr val="bg1"/>
                </a:solidFill>
              </a:rPr>
              <a:t> inversely correlated with cumulative voluntary EtOH intake</a:t>
            </a:r>
          </a:p>
        </p:txBody>
      </p:sp>
      <p:pic>
        <p:nvPicPr>
          <p:cNvPr id="5" name="Picture 4" descr="A screenshot of a video game&#10;&#10;Description automatically generated">
            <a:extLst>
              <a:ext uri="{FF2B5EF4-FFF2-40B4-BE49-F238E27FC236}">
                <a16:creationId xmlns:a16="http://schemas.microsoft.com/office/drawing/2014/main" id="{95ABF1F0-54ED-FDDC-CEF7-E18320C168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8328" b="47686"/>
          <a:stretch/>
        </p:blipFill>
        <p:spPr bwMode="auto">
          <a:xfrm>
            <a:off x="648234" y="2730354"/>
            <a:ext cx="2627131" cy="2860081"/>
          </a:xfrm>
          <a:prstGeom prst="rect">
            <a:avLst/>
          </a:prstGeom>
          <a:noFill/>
          <a:ln>
            <a:noFill/>
          </a:ln>
        </p:spPr>
      </p:pic>
      <p:pic>
        <p:nvPicPr>
          <p:cNvPr id="6" name="Picture 5" descr="A screenshot of a video game&#10;&#10;Description automatically generated">
            <a:extLst>
              <a:ext uri="{FF2B5EF4-FFF2-40B4-BE49-F238E27FC236}">
                <a16:creationId xmlns:a16="http://schemas.microsoft.com/office/drawing/2014/main" id="{B1B8186E-62D6-6B91-B664-3FFCF1756B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530" r="50000" b="2294"/>
          <a:stretch/>
        </p:blipFill>
        <p:spPr bwMode="auto">
          <a:xfrm>
            <a:off x="5407180" y="4030449"/>
            <a:ext cx="6611903" cy="2694176"/>
          </a:xfrm>
          <a:prstGeom prst="rect">
            <a:avLst/>
          </a:prstGeom>
          <a:noFill/>
          <a:ln>
            <a:noFill/>
          </a:ln>
        </p:spPr>
      </p:pic>
      <p:pic>
        <p:nvPicPr>
          <p:cNvPr id="3" name="Picture 2" descr="A screenshot of a video game&#10;&#10;Description automatically generated">
            <a:extLst>
              <a:ext uri="{FF2B5EF4-FFF2-40B4-BE49-F238E27FC236}">
                <a16:creationId xmlns:a16="http://schemas.microsoft.com/office/drawing/2014/main" id="{26851E0F-8C37-8805-859A-3E67FB886A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755" r="29003" b="47686"/>
          <a:stretch/>
        </p:blipFill>
        <p:spPr bwMode="auto">
          <a:xfrm>
            <a:off x="2710927" y="2672132"/>
            <a:ext cx="3194490" cy="3109027"/>
          </a:xfrm>
          <a:prstGeom prst="rect">
            <a:avLst/>
          </a:prstGeom>
          <a:noFill/>
          <a:ln>
            <a:noFill/>
          </a:ln>
        </p:spPr>
      </p:pic>
      <p:pic>
        <p:nvPicPr>
          <p:cNvPr id="4" name="Picture 3">
            <a:extLst>
              <a:ext uri="{FF2B5EF4-FFF2-40B4-BE49-F238E27FC236}">
                <a16:creationId xmlns:a16="http://schemas.microsoft.com/office/drawing/2014/main" id="{CD4A6900-546C-7C31-CC93-5CAF23307A9D}"/>
              </a:ext>
            </a:extLst>
          </p:cNvPr>
          <p:cNvPicPr>
            <a:picLocks noChangeAspect="1"/>
          </p:cNvPicPr>
          <p:nvPr/>
        </p:nvPicPr>
        <p:blipFill>
          <a:blip r:embed="rId4"/>
          <a:srcRect l="5757" t="9713" r="54709" b="40361"/>
          <a:stretch/>
        </p:blipFill>
        <p:spPr>
          <a:xfrm>
            <a:off x="7887360" y="2288525"/>
            <a:ext cx="1859614" cy="1643865"/>
          </a:xfrm>
          <a:prstGeom prst="rect">
            <a:avLst/>
          </a:prstGeom>
        </p:spPr>
      </p:pic>
      <p:cxnSp>
        <p:nvCxnSpPr>
          <p:cNvPr id="9" name="Straight Arrow Connector 8">
            <a:extLst>
              <a:ext uri="{FF2B5EF4-FFF2-40B4-BE49-F238E27FC236}">
                <a16:creationId xmlns:a16="http://schemas.microsoft.com/office/drawing/2014/main" id="{F24A2BE6-A7A7-0234-87AA-86A72229159F}"/>
              </a:ext>
            </a:extLst>
          </p:cNvPr>
          <p:cNvCxnSpPr>
            <a:cxnSpLocks/>
          </p:cNvCxnSpPr>
          <p:nvPr/>
        </p:nvCxnSpPr>
        <p:spPr>
          <a:xfrm flipH="1" flipV="1">
            <a:off x="8973880" y="2808102"/>
            <a:ext cx="1295401" cy="35802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08153991-3A7C-3D03-8B52-227B7FB02378}"/>
              </a:ext>
            </a:extLst>
          </p:cNvPr>
          <p:cNvSpPr txBox="1"/>
          <p:nvPr/>
        </p:nvSpPr>
        <p:spPr>
          <a:xfrm>
            <a:off x="10134391" y="3007486"/>
            <a:ext cx="1028333" cy="523220"/>
          </a:xfrm>
          <a:prstGeom prst="rect">
            <a:avLst/>
          </a:prstGeom>
          <a:noFill/>
        </p:spPr>
        <p:txBody>
          <a:bodyPr wrap="square" rtlCol="0">
            <a:spAutoFit/>
          </a:bodyPr>
          <a:lstStyle/>
          <a:p>
            <a:r>
              <a:rPr lang="en-US" sz="1400" dirty="0"/>
              <a:t>Prelimbic Cortex (PL)</a:t>
            </a:r>
          </a:p>
        </p:txBody>
      </p:sp>
      <p:sp>
        <p:nvSpPr>
          <p:cNvPr id="8" name="Trapezoid 7">
            <a:extLst>
              <a:ext uri="{FF2B5EF4-FFF2-40B4-BE49-F238E27FC236}">
                <a16:creationId xmlns:a16="http://schemas.microsoft.com/office/drawing/2014/main" id="{3E124472-3EEF-B7D1-A1CF-629B1CFEDCB6}"/>
              </a:ext>
            </a:extLst>
          </p:cNvPr>
          <p:cNvSpPr/>
          <p:nvPr/>
        </p:nvSpPr>
        <p:spPr>
          <a:xfrm>
            <a:off x="8616344" y="2649961"/>
            <a:ext cx="357536" cy="238060"/>
          </a:xfrm>
          <a:prstGeom prst="trapezoid">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27128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04E8B-8553-4FEB-A1CB-347B385F0150}"/>
              </a:ext>
            </a:extLst>
          </p:cNvPr>
          <p:cNvSpPr>
            <a:spLocks noGrp="1"/>
          </p:cNvSpPr>
          <p:nvPr>
            <p:ph type="title"/>
          </p:nvPr>
        </p:nvSpPr>
        <p:spPr>
          <a:xfrm>
            <a:off x="838200" y="585216"/>
            <a:ext cx="10515600" cy="1325563"/>
          </a:xfrm>
        </p:spPr>
        <p:txBody>
          <a:bodyPr>
            <a:normAutofit/>
          </a:bodyPr>
          <a:lstStyle/>
          <a:p>
            <a:r>
              <a:rPr lang="en-US" sz="4000" dirty="0">
                <a:solidFill>
                  <a:schemeClr val="bg1"/>
                </a:solidFill>
              </a:rPr>
              <a:t>In a separate experiment, KD of </a:t>
            </a:r>
            <a:r>
              <a:rPr lang="en-US" sz="4000" i="1" dirty="0">
                <a:solidFill>
                  <a:schemeClr val="bg1"/>
                </a:solidFill>
              </a:rPr>
              <a:t>Glast</a:t>
            </a:r>
            <a:r>
              <a:rPr lang="en-US" sz="4000" dirty="0">
                <a:solidFill>
                  <a:schemeClr val="bg1"/>
                </a:solidFill>
              </a:rPr>
              <a:t> in the dmPFC showed no effect</a:t>
            </a:r>
          </a:p>
        </p:txBody>
      </p:sp>
      <p:pic>
        <p:nvPicPr>
          <p:cNvPr id="5" name="Picture 4">
            <a:extLst>
              <a:ext uri="{FF2B5EF4-FFF2-40B4-BE49-F238E27FC236}">
                <a16:creationId xmlns:a16="http://schemas.microsoft.com/office/drawing/2014/main" id="{E3AD893F-67D4-E9D8-681E-6F08676F7101}"/>
              </a:ext>
            </a:extLst>
          </p:cNvPr>
          <p:cNvPicPr>
            <a:picLocks noChangeAspect="1"/>
          </p:cNvPicPr>
          <p:nvPr/>
        </p:nvPicPr>
        <p:blipFill>
          <a:blip r:embed="rId3"/>
          <a:srcRect l="1337" r="74865"/>
          <a:stretch/>
        </p:blipFill>
        <p:spPr>
          <a:xfrm>
            <a:off x="7337510" y="2768804"/>
            <a:ext cx="2837660" cy="2742040"/>
          </a:xfrm>
          <a:prstGeom prst="rect">
            <a:avLst/>
          </a:prstGeom>
        </p:spPr>
      </p:pic>
      <p:pic>
        <p:nvPicPr>
          <p:cNvPr id="20" name="Picture 19">
            <a:extLst>
              <a:ext uri="{FF2B5EF4-FFF2-40B4-BE49-F238E27FC236}">
                <a16:creationId xmlns:a16="http://schemas.microsoft.com/office/drawing/2014/main" id="{D689A4AA-648F-BE7E-5B7F-9FA5BD5B84E8}"/>
              </a:ext>
            </a:extLst>
          </p:cNvPr>
          <p:cNvPicPr>
            <a:picLocks noChangeAspect="1"/>
          </p:cNvPicPr>
          <p:nvPr/>
        </p:nvPicPr>
        <p:blipFill rotWithShape="1">
          <a:blip r:embed="rId4"/>
          <a:srcRect t="6012" r="30900" b="59616"/>
          <a:stretch/>
        </p:blipFill>
        <p:spPr>
          <a:xfrm>
            <a:off x="2329118" y="2152653"/>
            <a:ext cx="4433189" cy="897134"/>
          </a:xfrm>
          <a:prstGeom prst="rect">
            <a:avLst/>
          </a:prstGeom>
        </p:spPr>
      </p:pic>
      <p:sp>
        <p:nvSpPr>
          <p:cNvPr id="21" name="Rectangle 20">
            <a:extLst>
              <a:ext uri="{FF2B5EF4-FFF2-40B4-BE49-F238E27FC236}">
                <a16:creationId xmlns:a16="http://schemas.microsoft.com/office/drawing/2014/main" id="{1D826D90-928F-12A0-4C23-CCAB6636B954}"/>
              </a:ext>
            </a:extLst>
          </p:cNvPr>
          <p:cNvSpPr/>
          <p:nvPr/>
        </p:nvSpPr>
        <p:spPr>
          <a:xfrm>
            <a:off x="5727667" y="2070185"/>
            <a:ext cx="1447800" cy="3625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5-12</a:t>
            </a:r>
            <a:endParaRPr lang="en-US" sz="1600" dirty="0">
              <a:solidFill>
                <a:schemeClr val="tx1"/>
              </a:solidFill>
            </a:endParaRPr>
          </a:p>
        </p:txBody>
      </p:sp>
      <p:pic>
        <p:nvPicPr>
          <p:cNvPr id="8" name="Picture 7">
            <a:extLst>
              <a:ext uri="{FF2B5EF4-FFF2-40B4-BE49-F238E27FC236}">
                <a16:creationId xmlns:a16="http://schemas.microsoft.com/office/drawing/2014/main" id="{D9C30B64-3B51-D042-80ED-F32B9539120A}"/>
              </a:ext>
            </a:extLst>
          </p:cNvPr>
          <p:cNvPicPr>
            <a:picLocks noChangeAspect="1"/>
          </p:cNvPicPr>
          <p:nvPr/>
        </p:nvPicPr>
        <p:blipFill>
          <a:blip r:embed="rId3"/>
          <a:srcRect l="76202" r="18555"/>
          <a:stretch/>
        </p:blipFill>
        <p:spPr>
          <a:xfrm>
            <a:off x="9411369" y="3233560"/>
            <a:ext cx="623860" cy="2736667"/>
          </a:xfrm>
          <a:prstGeom prst="rect">
            <a:avLst/>
          </a:prstGeom>
        </p:spPr>
      </p:pic>
      <p:pic>
        <p:nvPicPr>
          <p:cNvPr id="17" name="Picture 16" descr="A graph of a number of patients&#10;&#10;Description automatically generated with medium confidence">
            <a:extLst>
              <a:ext uri="{FF2B5EF4-FFF2-40B4-BE49-F238E27FC236}">
                <a16:creationId xmlns:a16="http://schemas.microsoft.com/office/drawing/2014/main" id="{0F6BC92E-61D6-AB98-118A-A3BC1E0C827C}"/>
              </a:ext>
            </a:extLst>
          </p:cNvPr>
          <p:cNvPicPr>
            <a:picLocks noChangeAspect="1"/>
          </p:cNvPicPr>
          <p:nvPr/>
        </p:nvPicPr>
        <p:blipFill>
          <a:blip r:embed="rId5">
            <a:extLst>
              <a:ext uri="{28A0092B-C50C-407E-A947-70E740481C1C}">
                <a14:useLocalDpi xmlns:a14="http://schemas.microsoft.com/office/drawing/2010/main" val="0"/>
              </a:ext>
            </a:extLst>
          </a:blip>
          <a:srcRect l="40366"/>
          <a:stretch/>
        </p:blipFill>
        <p:spPr>
          <a:xfrm>
            <a:off x="2258042" y="4534020"/>
            <a:ext cx="5146071" cy="2313166"/>
          </a:xfrm>
          <a:prstGeom prst="rect">
            <a:avLst/>
          </a:prstGeom>
        </p:spPr>
      </p:pic>
      <p:pic>
        <p:nvPicPr>
          <p:cNvPr id="7" name="Picture 6">
            <a:extLst>
              <a:ext uri="{FF2B5EF4-FFF2-40B4-BE49-F238E27FC236}">
                <a16:creationId xmlns:a16="http://schemas.microsoft.com/office/drawing/2014/main" id="{713CFA27-CB6B-2ACC-3C61-E31607A51DE3}"/>
              </a:ext>
            </a:extLst>
          </p:cNvPr>
          <p:cNvPicPr>
            <a:picLocks noChangeAspect="1"/>
          </p:cNvPicPr>
          <p:nvPr/>
        </p:nvPicPr>
        <p:blipFill>
          <a:blip r:embed="rId3"/>
          <a:srcRect l="82285" r="2296"/>
          <a:stretch/>
        </p:blipFill>
        <p:spPr>
          <a:xfrm>
            <a:off x="9965259" y="2601220"/>
            <a:ext cx="2156771" cy="3216887"/>
          </a:xfrm>
          <a:prstGeom prst="rect">
            <a:avLst/>
          </a:prstGeom>
        </p:spPr>
      </p:pic>
      <p:pic>
        <p:nvPicPr>
          <p:cNvPr id="3" name="Picture 2">
            <a:extLst>
              <a:ext uri="{FF2B5EF4-FFF2-40B4-BE49-F238E27FC236}">
                <a16:creationId xmlns:a16="http://schemas.microsoft.com/office/drawing/2014/main" id="{F09C241E-F081-39FF-626B-25DAADF6C347}"/>
              </a:ext>
            </a:extLst>
          </p:cNvPr>
          <p:cNvPicPr>
            <a:picLocks noChangeAspect="1"/>
          </p:cNvPicPr>
          <p:nvPr/>
        </p:nvPicPr>
        <p:blipFill>
          <a:blip r:embed="rId6"/>
          <a:srcRect l="44342" t="18539" r="16043" b="11394"/>
          <a:stretch/>
        </p:blipFill>
        <p:spPr>
          <a:xfrm>
            <a:off x="156501" y="2210497"/>
            <a:ext cx="1906799" cy="2360846"/>
          </a:xfrm>
          <a:prstGeom prst="rect">
            <a:avLst/>
          </a:prstGeom>
        </p:spPr>
      </p:pic>
      <p:pic>
        <p:nvPicPr>
          <p:cNvPr id="11" name="Picture 10">
            <a:extLst>
              <a:ext uri="{FF2B5EF4-FFF2-40B4-BE49-F238E27FC236}">
                <a16:creationId xmlns:a16="http://schemas.microsoft.com/office/drawing/2014/main" id="{2DBA3BC3-C12E-9736-83CE-367B0CCAB1A8}"/>
              </a:ext>
            </a:extLst>
          </p:cNvPr>
          <p:cNvPicPr>
            <a:picLocks noChangeAspect="1"/>
          </p:cNvPicPr>
          <p:nvPr/>
        </p:nvPicPr>
        <p:blipFill rotWithShape="1">
          <a:blip r:embed="rId7"/>
          <a:srcRect l="49169" t="68745" r="36676" b="2650"/>
          <a:stretch/>
        </p:blipFill>
        <p:spPr>
          <a:xfrm>
            <a:off x="130424" y="4359336"/>
            <a:ext cx="1860329" cy="2662535"/>
          </a:xfrm>
          <a:prstGeom prst="rect">
            <a:avLst/>
          </a:prstGeom>
        </p:spPr>
      </p:pic>
      <p:sp>
        <p:nvSpPr>
          <p:cNvPr id="15" name="AutoShape 6">
            <a:extLst>
              <a:ext uri="{FF2B5EF4-FFF2-40B4-BE49-F238E27FC236}">
                <a16:creationId xmlns:a16="http://schemas.microsoft.com/office/drawing/2014/main" id="{6BDDA55C-3BDF-2FAB-7775-B6247C768E92}"/>
              </a:ext>
            </a:extLst>
          </p:cNvPr>
          <p:cNvSpPr>
            <a:spLocks noChangeAspect="1" noChangeArrowheads="1"/>
          </p:cNvSpPr>
          <p:nvPr/>
        </p:nvSpPr>
        <p:spPr bwMode="auto">
          <a:xfrm>
            <a:off x="5943600" y="3276600"/>
            <a:ext cx="2532612" cy="25326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diagram of a cell&#10;&#10;Description automatically generated with medium confidence">
            <a:extLst>
              <a:ext uri="{FF2B5EF4-FFF2-40B4-BE49-F238E27FC236}">
                <a16:creationId xmlns:a16="http://schemas.microsoft.com/office/drawing/2014/main" id="{7803EF59-5F93-1609-186A-9EE5A811EF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5021" y="2267703"/>
            <a:ext cx="2882900" cy="787400"/>
          </a:xfrm>
          <a:prstGeom prst="rect">
            <a:avLst/>
          </a:prstGeom>
        </p:spPr>
      </p:pic>
    </p:spTree>
    <p:extLst>
      <p:ext uri="{BB962C8B-B14F-4D97-AF65-F5344CB8AC3E}">
        <p14:creationId xmlns:p14="http://schemas.microsoft.com/office/powerpoint/2010/main" val="6858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04E8B-8553-4FEB-A1CB-347B385F0150}"/>
              </a:ext>
            </a:extLst>
          </p:cNvPr>
          <p:cNvSpPr>
            <a:spLocks noGrp="1"/>
          </p:cNvSpPr>
          <p:nvPr>
            <p:ph type="title"/>
          </p:nvPr>
        </p:nvSpPr>
        <p:spPr>
          <a:xfrm>
            <a:off x="838200" y="585216"/>
            <a:ext cx="10515600" cy="1325563"/>
          </a:xfrm>
        </p:spPr>
        <p:txBody>
          <a:bodyPr>
            <a:normAutofit/>
          </a:bodyPr>
          <a:lstStyle/>
          <a:p>
            <a:r>
              <a:rPr lang="en-US" sz="4000" dirty="0">
                <a:solidFill>
                  <a:schemeClr val="bg1"/>
                </a:solidFill>
              </a:rPr>
              <a:t>Effect of prior exposure to EtOH on </a:t>
            </a:r>
            <a:r>
              <a:rPr lang="en-US" sz="4000" i="1" dirty="0">
                <a:solidFill>
                  <a:schemeClr val="bg1"/>
                </a:solidFill>
              </a:rPr>
              <a:t>Glast</a:t>
            </a:r>
            <a:r>
              <a:rPr lang="en-US" sz="4000" dirty="0">
                <a:solidFill>
                  <a:schemeClr val="bg1"/>
                </a:solidFill>
              </a:rPr>
              <a:t> KD in the </a:t>
            </a:r>
            <a:r>
              <a:rPr lang="en-US" sz="4000" dirty="0" err="1">
                <a:solidFill>
                  <a:schemeClr val="bg1"/>
                </a:solidFill>
              </a:rPr>
              <a:t>dmPFC</a:t>
            </a:r>
            <a:r>
              <a:rPr lang="en-US" sz="4000" dirty="0">
                <a:solidFill>
                  <a:schemeClr val="bg1"/>
                </a:solidFill>
              </a:rPr>
              <a:t> </a:t>
            </a:r>
          </a:p>
        </p:txBody>
      </p:sp>
      <p:pic>
        <p:nvPicPr>
          <p:cNvPr id="4" name="Picture 3">
            <a:extLst>
              <a:ext uri="{FF2B5EF4-FFF2-40B4-BE49-F238E27FC236}">
                <a16:creationId xmlns:a16="http://schemas.microsoft.com/office/drawing/2014/main" id="{A2B6F033-B766-3AD0-C545-859FF515B0E4}"/>
              </a:ext>
            </a:extLst>
          </p:cNvPr>
          <p:cNvPicPr>
            <a:picLocks noChangeAspect="1"/>
          </p:cNvPicPr>
          <p:nvPr/>
        </p:nvPicPr>
        <p:blipFill rotWithShape="1">
          <a:blip r:embed="rId3"/>
          <a:srcRect t="39987" r="14517" b="23054"/>
          <a:stretch/>
        </p:blipFill>
        <p:spPr>
          <a:xfrm>
            <a:off x="1611654" y="2177866"/>
            <a:ext cx="5650900" cy="964345"/>
          </a:xfrm>
          <a:prstGeom prst="rect">
            <a:avLst/>
          </a:prstGeom>
        </p:spPr>
      </p:pic>
      <p:pic>
        <p:nvPicPr>
          <p:cNvPr id="7" name="Picture 6" descr="A graph of a patient's intake&#10;&#10;Description automatically generated with medium confidence">
            <a:extLst>
              <a:ext uri="{FF2B5EF4-FFF2-40B4-BE49-F238E27FC236}">
                <a16:creationId xmlns:a16="http://schemas.microsoft.com/office/drawing/2014/main" id="{5DEF0B7E-ADFA-E5E1-27E1-071BB185637B}"/>
              </a:ext>
            </a:extLst>
          </p:cNvPr>
          <p:cNvPicPr>
            <a:picLocks noChangeAspect="1"/>
          </p:cNvPicPr>
          <p:nvPr/>
        </p:nvPicPr>
        <p:blipFill>
          <a:blip r:embed="rId4">
            <a:extLst>
              <a:ext uri="{28A0092B-C50C-407E-A947-70E740481C1C}">
                <a14:useLocalDpi xmlns:a14="http://schemas.microsoft.com/office/drawing/2010/main" val="0"/>
              </a:ext>
            </a:extLst>
          </a:blip>
          <a:srcRect r="23000"/>
          <a:stretch/>
        </p:blipFill>
        <p:spPr>
          <a:xfrm>
            <a:off x="201943" y="3632707"/>
            <a:ext cx="2819422" cy="2624234"/>
          </a:xfrm>
          <a:prstGeom prst="rect">
            <a:avLst/>
          </a:prstGeom>
        </p:spPr>
      </p:pic>
      <p:pic>
        <p:nvPicPr>
          <p:cNvPr id="3" name="Picture 2" descr="A collage of medical graphs&#10;&#10;Description automatically generated">
            <a:extLst>
              <a:ext uri="{FF2B5EF4-FFF2-40B4-BE49-F238E27FC236}">
                <a16:creationId xmlns:a16="http://schemas.microsoft.com/office/drawing/2014/main" id="{D7867A43-ECEF-4000-443C-C3CECB01C44D}"/>
              </a:ext>
            </a:extLst>
          </p:cNvPr>
          <p:cNvPicPr>
            <a:picLocks noChangeAspect="1"/>
          </p:cNvPicPr>
          <p:nvPr/>
        </p:nvPicPr>
        <p:blipFill>
          <a:blip r:embed="rId5">
            <a:extLst>
              <a:ext uri="{28A0092B-C50C-407E-A947-70E740481C1C}">
                <a14:useLocalDpi xmlns:a14="http://schemas.microsoft.com/office/drawing/2010/main" val="0"/>
              </a:ext>
            </a:extLst>
          </a:blip>
          <a:srcRect l="34307" r="32561" b="52074"/>
          <a:stretch/>
        </p:blipFill>
        <p:spPr>
          <a:xfrm>
            <a:off x="3049322" y="3729963"/>
            <a:ext cx="2819422" cy="2429723"/>
          </a:xfrm>
          <a:prstGeom prst="rect">
            <a:avLst/>
          </a:prstGeom>
        </p:spPr>
      </p:pic>
      <p:pic>
        <p:nvPicPr>
          <p:cNvPr id="5" name="Picture 4" descr="A diagram of a cell&#10;&#10;Description automatically generated with medium confidence">
            <a:extLst>
              <a:ext uri="{FF2B5EF4-FFF2-40B4-BE49-F238E27FC236}">
                <a16:creationId xmlns:a16="http://schemas.microsoft.com/office/drawing/2014/main" id="{04384D0F-45A2-F23E-1DFB-5ACEF209EF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2554" y="2288452"/>
            <a:ext cx="3125860" cy="853759"/>
          </a:xfrm>
          <a:prstGeom prst="rect">
            <a:avLst/>
          </a:prstGeom>
        </p:spPr>
      </p:pic>
      <p:sp>
        <p:nvSpPr>
          <p:cNvPr id="6" name="TextBox 5">
            <a:extLst>
              <a:ext uri="{FF2B5EF4-FFF2-40B4-BE49-F238E27FC236}">
                <a16:creationId xmlns:a16="http://schemas.microsoft.com/office/drawing/2014/main" id="{9EF7F087-62B7-E3AC-E98E-352176BA2C21}"/>
              </a:ext>
            </a:extLst>
          </p:cNvPr>
          <p:cNvSpPr txBox="1"/>
          <p:nvPr/>
        </p:nvSpPr>
        <p:spPr>
          <a:xfrm>
            <a:off x="213509" y="3632707"/>
            <a:ext cx="340078" cy="400110"/>
          </a:xfrm>
          <a:prstGeom prst="rect">
            <a:avLst/>
          </a:prstGeom>
          <a:noFill/>
        </p:spPr>
        <p:txBody>
          <a:bodyPr wrap="square" rtlCol="0">
            <a:spAutoFit/>
          </a:bodyPr>
          <a:lstStyle/>
          <a:p>
            <a:r>
              <a:rPr lang="en-US" sz="2000" b="1" dirty="0"/>
              <a:t>A</a:t>
            </a:r>
          </a:p>
        </p:txBody>
      </p:sp>
      <p:pic>
        <p:nvPicPr>
          <p:cNvPr id="8" name="Picture 7">
            <a:extLst>
              <a:ext uri="{FF2B5EF4-FFF2-40B4-BE49-F238E27FC236}">
                <a16:creationId xmlns:a16="http://schemas.microsoft.com/office/drawing/2014/main" id="{2B46EB07-B2A5-5B20-74BA-7B8C3578F90B}"/>
              </a:ext>
            </a:extLst>
          </p:cNvPr>
          <p:cNvPicPr>
            <a:picLocks noChangeAspect="1"/>
          </p:cNvPicPr>
          <p:nvPr/>
        </p:nvPicPr>
        <p:blipFill rotWithShape="1">
          <a:blip r:embed="rId7"/>
          <a:srcRect l="2102" t="64725" r="67929" b="2327"/>
          <a:stretch/>
        </p:blipFill>
        <p:spPr>
          <a:xfrm>
            <a:off x="5683192" y="3301471"/>
            <a:ext cx="3966437" cy="3209058"/>
          </a:xfrm>
          <a:prstGeom prst="rect">
            <a:avLst/>
          </a:prstGeom>
        </p:spPr>
      </p:pic>
      <p:pic>
        <p:nvPicPr>
          <p:cNvPr id="10" name="Picture 9">
            <a:extLst>
              <a:ext uri="{FF2B5EF4-FFF2-40B4-BE49-F238E27FC236}">
                <a16:creationId xmlns:a16="http://schemas.microsoft.com/office/drawing/2014/main" id="{FD5A2A0E-F22E-A4B7-93E7-B163C9353008}"/>
              </a:ext>
            </a:extLst>
          </p:cNvPr>
          <p:cNvPicPr>
            <a:picLocks noChangeAspect="1"/>
          </p:cNvPicPr>
          <p:nvPr/>
        </p:nvPicPr>
        <p:blipFill>
          <a:blip r:embed="rId8"/>
          <a:srcRect l="76202" r="18555"/>
          <a:stretch/>
        </p:blipFill>
        <p:spPr>
          <a:xfrm>
            <a:off x="2037127" y="4367966"/>
            <a:ext cx="623860" cy="2736667"/>
          </a:xfrm>
          <a:prstGeom prst="rect">
            <a:avLst/>
          </a:prstGeom>
        </p:spPr>
      </p:pic>
      <p:pic>
        <p:nvPicPr>
          <p:cNvPr id="11" name="Picture 10">
            <a:extLst>
              <a:ext uri="{FF2B5EF4-FFF2-40B4-BE49-F238E27FC236}">
                <a16:creationId xmlns:a16="http://schemas.microsoft.com/office/drawing/2014/main" id="{7B880C38-71DF-520F-DA0F-94BF8075A3A8}"/>
              </a:ext>
            </a:extLst>
          </p:cNvPr>
          <p:cNvPicPr>
            <a:picLocks noChangeAspect="1"/>
          </p:cNvPicPr>
          <p:nvPr/>
        </p:nvPicPr>
        <p:blipFill rotWithShape="1">
          <a:blip r:embed="rId7"/>
          <a:srcRect l="56619" t="64725" r="25728" b="2327"/>
          <a:stretch/>
        </p:blipFill>
        <p:spPr>
          <a:xfrm>
            <a:off x="9170635" y="3070268"/>
            <a:ext cx="2819422" cy="3872531"/>
          </a:xfrm>
          <a:prstGeom prst="rect">
            <a:avLst/>
          </a:prstGeom>
        </p:spPr>
      </p:pic>
    </p:spTree>
    <p:extLst>
      <p:ext uri="{BB962C8B-B14F-4D97-AF65-F5344CB8AC3E}">
        <p14:creationId xmlns:p14="http://schemas.microsoft.com/office/powerpoint/2010/main" val="2414295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C04E8B-8553-4FEB-A1CB-347B385F0150}"/>
              </a:ext>
            </a:extLst>
          </p:cNvPr>
          <p:cNvSpPr>
            <a:spLocks noGrp="1"/>
          </p:cNvSpPr>
          <p:nvPr>
            <p:ph type="title"/>
          </p:nvPr>
        </p:nvSpPr>
        <p:spPr>
          <a:xfrm>
            <a:off x="838200" y="585216"/>
            <a:ext cx="10515600" cy="1325563"/>
          </a:xfrm>
        </p:spPr>
        <p:txBody>
          <a:bodyPr>
            <a:normAutofit/>
          </a:bodyPr>
          <a:lstStyle/>
          <a:p>
            <a:r>
              <a:rPr lang="en-GB" sz="4000" dirty="0">
                <a:solidFill>
                  <a:schemeClr val="bg1"/>
                </a:solidFill>
              </a:rPr>
              <a:t>Discussion</a:t>
            </a:r>
          </a:p>
        </p:txBody>
      </p:sp>
      <p:sp>
        <p:nvSpPr>
          <p:cNvPr id="17" name="Content Placeholder 2">
            <a:extLst>
              <a:ext uri="{FF2B5EF4-FFF2-40B4-BE49-F238E27FC236}">
                <a16:creationId xmlns:a16="http://schemas.microsoft.com/office/drawing/2014/main" id="{72DEE9D0-8E36-46EA-AA5D-EE053D3BD225}"/>
              </a:ext>
            </a:extLst>
          </p:cNvPr>
          <p:cNvSpPr>
            <a:spLocks noGrp="1"/>
          </p:cNvSpPr>
          <p:nvPr>
            <p:ph idx="1"/>
          </p:nvPr>
        </p:nvSpPr>
        <p:spPr>
          <a:xfrm>
            <a:off x="190500" y="2386584"/>
            <a:ext cx="11007586" cy="4299987"/>
          </a:xfrm>
        </p:spPr>
        <p:txBody>
          <a:bodyPr>
            <a:normAutofit/>
          </a:bodyPr>
          <a:lstStyle/>
          <a:p>
            <a:pPr lvl="1">
              <a:buFont typeface="Wingdings" panose="05000000000000000000" pitchFamily="2" charset="2"/>
              <a:buChar char="Ø"/>
            </a:pPr>
            <a:r>
              <a:rPr lang="en-US" sz="1800" i="1" dirty="0"/>
              <a:t>Glast</a:t>
            </a:r>
            <a:r>
              <a:rPr lang="en-US" sz="1800" dirty="0"/>
              <a:t> is dysregulated following alcohol consumption in both humans and mice, more so than Glt-1 in our data</a:t>
            </a:r>
          </a:p>
          <a:p>
            <a:pPr marL="457200" lvl="1" indent="0">
              <a:buNone/>
            </a:pPr>
            <a:br>
              <a:rPr lang="en-US" sz="1800" dirty="0"/>
            </a:br>
            <a:endParaRPr lang="en-US" sz="1800" dirty="0"/>
          </a:p>
          <a:p>
            <a:pPr lvl="1">
              <a:buFont typeface="Wingdings" panose="05000000000000000000" pitchFamily="2" charset="2"/>
              <a:buChar char="Ø"/>
            </a:pPr>
            <a:r>
              <a:rPr lang="en-US" sz="1800" dirty="0"/>
              <a:t>KD of </a:t>
            </a:r>
            <a:r>
              <a:rPr lang="sv-SE" sz="1800" i="1" dirty="0" err="1"/>
              <a:t>Glast</a:t>
            </a:r>
            <a:r>
              <a:rPr lang="en-US" sz="1800" dirty="0"/>
              <a:t> in the dmPFC does not appear to reliably change EtOH intake or preference, despite the robust inverse correlation between GLAST expression and alcohol intake</a:t>
            </a:r>
          </a:p>
          <a:p>
            <a:pPr marL="457200" lvl="1" indent="0">
              <a:buNone/>
            </a:pPr>
            <a:endParaRPr lang="en-US" sz="1800" dirty="0"/>
          </a:p>
          <a:p>
            <a:pPr lvl="1">
              <a:buFont typeface="Wingdings" panose="05000000000000000000" pitchFamily="2" charset="2"/>
              <a:buChar char="Ø"/>
            </a:pPr>
            <a:endParaRPr lang="en-US" sz="1800" dirty="0"/>
          </a:p>
          <a:p>
            <a:pPr lvl="1">
              <a:buFont typeface="Wingdings" panose="05000000000000000000" pitchFamily="2" charset="2"/>
              <a:buChar char="Ø"/>
            </a:pPr>
            <a:r>
              <a:rPr lang="en-US" sz="1800" dirty="0" err="1"/>
              <a:t>Glast</a:t>
            </a:r>
            <a:r>
              <a:rPr lang="en-US" sz="1800" dirty="0"/>
              <a:t> KD in the PL appear to have an anxiolytic effect suggesting that </a:t>
            </a:r>
            <a:r>
              <a:rPr lang="en-US" sz="1800" dirty="0" err="1"/>
              <a:t>Glast</a:t>
            </a:r>
            <a:r>
              <a:rPr lang="en-US" sz="1800" dirty="0"/>
              <a:t> might play a nuanced role in modulating anxiety-like behaviors</a:t>
            </a:r>
          </a:p>
          <a:p>
            <a:pPr lvl="1">
              <a:buFont typeface="Wingdings" panose="05000000000000000000" pitchFamily="2" charset="2"/>
              <a:buChar char="Ø"/>
            </a:pPr>
            <a:endParaRPr lang="en-US" sz="1800" dirty="0"/>
          </a:p>
        </p:txBody>
      </p:sp>
    </p:spTree>
    <p:extLst>
      <p:ext uri="{BB962C8B-B14F-4D97-AF65-F5344CB8AC3E}">
        <p14:creationId xmlns:p14="http://schemas.microsoft.com/office/powerpoint/2010/main" val="3336232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11764</TotalTime>
  <Words>2088</Words>
  <Application>Microsoft Macintosh PowerPoint</Application>
  <PresentationFormat>Widescreen</PresentationFormat>
  <Paragraphs>107</Paragraphs>
  <Slides>10</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Aptos</vt:lpstr>
      <vt:lpstr>Aptos Display</vt:lpstr>
      <vt:lpstr>Arial</vt:lpstr>
      <vt:lpstr>Calibri</vt:lpstr>
      <vt:lpstr>Calibri Light</vt:lpstr>
      <vt:lpstr>Droid Serif</vt:lpstr>
      <vt:lpstr>Playfair Display</vt:lpstr>
      <vt:lpstr>Wingdings</vt:lpstr>
      <vt:lpstr>Office Theme</vt:lpstr>
      <vt:lpstr>1_Office Theme</vt:lpstr>
      <vt:lpstr>Dysregulation of SLC1A3 in AUD and alcohol-associated behaviors</vt:lpstr>
      <vt:lpstr>Alcohol use is a large public health problem</vt:lpstr>
      <vt:lpstr>Alcohol disrupts glutamate homeostasis – ‘via GLT-1 downregulation’</vt:lpstr>
      <vt:lpstr>In our experiments, Glast is frequently found dysregulated</vt:lpstr>
      <vt:lpstr>Glast KD in the dmPFC resulted in a small but stable increase in alcohol consumption in mice</vt:lpstr>
      <vt:lpstr>Expression levels of prelimbic Glast inversely correlated with cumulative voluntary EtOH intake</vt:lpstr>
      <vt:lpstr>In a separate experiment, KD of Glast in the dmPFC showed no effect</vt:lpstr>
      <vt:lpstr>Effect of prior exposure to EtOH on Glast KD in the dmPFC </vt:lpstr>
      <vt:lpstr>Discussion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Dysregulation of SLC1A3 in AUD and alcohol-associated behaviors</dc:title>
  <dc:creator>Barchiesi, Riccardo</dc:creator>
  <cp:lastModifiedBy>Mangla, Aryan</cp:lastModifiedBy>
  <cp:revision>121</cp:revision>
  <cp:lastPrinted>2024-09-27T16:59:36Z</cp:lastPrinted>
  <dcterms:created xsi:type="dcterms:W3CDTF">2024-05-06T21:21:46Z</dcterms:created>
  <dcterms:modified xsi:type="dcterms:W3CDTF">2024-10-05T22:39:02Z</dcterms:modified>
</cp:coreProperties>
</file>